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74" r:id="rId6"/>
    <p:sldId id="259" r:id="rId7"/>
    <p:sldId id="272" r:id="rId8"/>
    <p:sldId id="273" r:id="rId9"/>
    <p:sldId id="263" r:id="rId10"/>
    <p:sldId id="275" r:id="rId11"/>
    <p:sldId id="266" r:id="rId12"/>
    <p:sldId id="276" r:id="rId13"/>
    <p:sldId id="279" r:id="rId14"/>
    <p:sldId id="277" r:id="rId15"/>
    <p:sldId id="278" r:id="rId16"/>
    <p:sldId id="280" r:id="rId17"/>
    <p:sldId id="282" r:id="rId18"/>
    <p:sldId id="28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432"/>
    <a:srgbClr val="F15D22"/>
    <a:srgbClr val="00365E"/>
    <a:srgbClr val="33170A"/>
    <a:srgbClr val="CCA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4F8DC-9510-4A07-9AA1-EED9E2B0E8FB}" v="5" dt="2020-01-09T19:58:31.007"/>
    <p1510:client id="{7CB9A161-9098-F14E-817D-8BDE89DE60CB}" v="338" dt="2020-01-06T23:57:58.082"/>
    <p1510:client id="{EE74CBCB-3400-4442-B9E1-BF9BB7BEEA85}" v="26" dt="2020-01-06T23:35:41.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000" autoAdjust="0"/>
  </p:normalViewPr>
  <p:slideViewPr>
    <p:cSldViewPr snapToGrid="0">
      <p:cViewPr varScale="1">
        <p:scale>
          <a:sx n="63" d="100"/>
          <a:sy n="63" d="100"/>
        </p:scale>
        <p:origin x="299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6DFDF-E7F9-46E4-9D61-874B3E0DFA4B}" type="datetimeFigureOut">
              <a:rPr lang="en-US" smtClean="0"/>
              <a:t>4/6/2020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D39AC-45DD-4D85-A1B6-2CE04DBAB370}" type="slidenum">
              <a:rPr lang="en-US" smtClean="0"/>
              <a:t>‹#›</a:t>
            </a:fld>
            <a:endParaRPr lang="en-US"/>
          </a:p>
        </p:txBody>
      </p:sp>
    </p:spTree>
    <p:extLst>
      <p:ext uri="{BB962C8B-B14F-4D97-AF65-F5344CB8AC3E}">
        <p14:creationId xmlns:p14="http://schemas.microsoft.com/office/powerpoint/2010/main" val="2197939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1</a:t>
            </a:fld>
            <a:endParaRPr lang="en-US"/>
          </a:p>
        </p:txBody>
      </p:sp>
    </p:spTree>
    <p:extLst>
      <p:ext uri="{BB962C8B-B14F-4D97-AF65-F5344CB8AC3E}">
        <p14:creationId xmlns:p14="http://schemas.microsoft.com/office/powerpoint/2010/main" val="31451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try that same process again.  Now</a:t>
            </a:r>
            <a:r>
              <a:rPr lang="en-US" baseline="0" dirty="0"/>
              <a:t> we’re going to look at a specific Extended Read 1 Mini-Lesson on page 59 of your Kindergarten Unit 7 TRS.  On this slide you will see the Quantitative and Qualitative Analysis of Text Complexity for the text titled, People We Celebrate.  Take a closer look at this graphic on the bottom of page 40 in your TRS.  It is an informational text, 630 Lexile level.  This text level falls in the middle of the 2</a:t>
            </a:r>
            <a:r>
              <a:rPr lang="en-US" baseline="30000" dirty="0"/>
              <a:t>nd</a:t>
            </a:r>
            <a:r>
              <a:rPr lang="en-US" baseline="0" dirty="0"/>
              <a:t>-3</a:t>
            </a:r>
            <a:r>
              <a:rPr lang="en-US" baseline="30000" dirty="0"/>
              <a:t>rd</a:t>
            </a:r>
            <a:r>
              <a:rPr lang="en-US" baseline="0" dirty="0"/>
              <a:t> grade Common Core Text Complexity Grade Band meaning that this text is more complex than A Late Thanksgiving. The Total QM is 10 with Substantial Complexity.  The most complex areas are the language conventionality and clarity as well as the knowledge demands.  On this slide you will also see the aligned standards and objectives listed below the standards.  Take a moment to pause and read over all three of these things on the slide.</a:t>
            </a:r>
            <a:endParaRPr lang="en-US" dirty="0"/>
          </a:p>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10</a:t>
            </a:fld>
            <a:endParaRPr lang="en-US"/>
          </a:p>
        </p:txBody>
      </p:sp>
    </p:spTree>
    <p:extLst>
      <p:ext uri="{BB962C8B-B14F-4D97-AF65-F5344CB8AC3E}">
        <p14:creationId xmlns:p14="http://schemas.microsoft.com/office/powerpoint/2010/main" val="3717145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read</a:t>
            </a:r>
            <a:r>
              <a:rPr lang="en-US" baseline="0" dirty="0"/>
              <a:t> through the lesson on page 59.  What might this lesson be best suited for– skills based or meaning based competencies?</a:t>
            </a:r>
            <a:endParaRPr lang="en-US" dirty="0"/>
          </a:p>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11</a:t>
            </a:fld>
            <a:endParaRPr lang="en-US"/>
          </a:p>
        </p:txBody>
      </p:sp>
    </p:spTree>
    <p:extLst>
      <p:ext uri="{BB962C8B-B14F-4D97-AF65-F5344CB8AC3E}">
        <p14:creationId xmlns:p14="http://schemas.microsoft.com/office/powerpoint/2010/main" val="176400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Again, it’s important to determine the purpose of a lesson to best support focused instruction.  </a:t>
            </a:r>
            <a:endParaRPr lang="en-US" i="1" dirty="0"/>
          </a:p>
          <a:p>
            <a:endParaRPr lang="en-US" i="1" dirty="0"/>
          </a:p>
          <a:p>
            <a:r>
              <a:rPr lang="en-US" i="0" dirty="0"/>
              <a:t>In</a:t>
            </a:r>
            <a:r>
              <a:rPr lang="en-US" i="0" baseline="0" dirty="0"/>
              <a:t> t</a:t>
            </a:r>
            <a:r>
              <a:rPr lang="en-US" i="0" dirty="0"/>
              <a:t>his is </a:t>
            </a:r>
            <a:r>
              <a:rPr lang="en-US" dirty="0"/>
              <a:t>a extended read</a:t>
            </a:r>
            <a:r>
              <a:rPr lang="en-US" baseline="0" dirty="0"/>
              <a:t> 1 </a:t>
            </a:r>
            <a:r>
              <a:rPr lang="en-US" dirty="0"/>
              <a:t>lesson</a:t>
            </a:r>
            <a:r>
              <a:rPr lang="en-US" baseline="0" dirty="0"/>
              <a:t> the purpose of this lesson is best suited for meaning-based competencies.  The text complexity is substantial so will want to spend the majority of the time grappling with building knowledge and vocabulary through rich text-based questions and discussion. Based on that knowledge I would recommend implementing the entirety of this lesson in the TRS.  The Engage Thinking, Model, Guided Practice and Show your Knowledge lesson components all build knowledge and vocabulary. </a:t>
            </a:r>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12</a:t>
            </a:fld>
            <a:endParaRPr lang="en-US"/>
          </a:p>
        </p:txBody>
      </p:sp>
    </p:spTree>
    <p:extLst>
      <p:ext uri="{BB962C8B-B14F-4D97-AF65-F5344CB8AC3E}">
        <p14:creationId xmlns:p14="http://schemas.microsoft.com/office/powerpoint/2010/main" val="133597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13</a:t>
            </a:fld>
            <a:endParaRPr lang="en-US"/>
          </a:p>
        </p:txBody>
      </p:sp>
    </p:spTree>
    <p:extLst>
      <p:ext uri="{BB962C8B-B14F-4D97-AF65-F5344CB8AC3E}">
        <p14:creationId xmlns:p14="http://schemas.microsoft.com/office/powerpoint/2010/main" val="2050914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14</a:t>
            </a:fld>
            <a:endParaRPr lang="en-US"/>
          </a:p>
        </p:txBody>
      </p:sp>
    </p:spTree>
    <p:extLst>
      <p:ext uri="{BB962C8B-B14F-4D97-AF65-F5344CB8AC3E}">
        <p14:creationId xmlns:p14="http://schemas.microsoft.com/office/powerpoint/2010/main" val="17282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a:t>
            </a:r>
            <a:r>
              <a:rPr lang="en-US" baseline="0" dirty="0"/>
              <a:t> identifying the purpose behind select Benchmark components- skills or meaning based?</a:t>
            </a:r>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2</a:t>
            </a:fld>
            <a:endParaRPr lang="en-US"/>
          </a:p>
        </p:txBody>
      </p:sp>
    </p:spTree>
    <p:extLst>
      <p:ext uri="{BB962C8B-B14F-4D97-AF65-F5344CB8AC3E}">
        <p14:creationId xmlns:p14="http://schemas.microsoft.com/office/powerpoint/2010/main" val="307539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for Literacy Memo 4,</a:t>
            </a:r>
            <a:r>
              <a:rPr lang="en-US" baseline="0" dirty="0"/>
              <a:t> Fall 2012</a:t>
            </a:r>
            <a:r>
              <a:rPr lang="en-US" dirty="0"/>
              <a:t>: https://langlit.gse.harvard.edu/files/lesaux/files/04literacy_unpacked_langlit.pdf  </a:t>
            </a:r>
            <a:r>
              <a:rPr lang="en-US" sz="1200" u="none" kern="1200" dirty="0">
                <a:solidFill>
                  <a:schemeClr val="tx1"/>
                </a:solidFill>
                <a:effectLst/>
                <a:latin typeface="+mn-lt"/>
                <a:ea typeface="+mn-ea"/>
                <a:cs typeface="+mn-cs"/>
              </a:rPr>
              <a:t>Students who are learning to read need instruction that develops both their skills-based</a:t>
            </a:r>
            <a:r>
              <a:rPr lang="en-US" sz="1200" u="none" kern="1200" baseline="0" dirty="0">
                <a:solidFill>
                  <a:schemeClr val="tx1"/>
                </a:solidFill>
                <a:effectLst/>
                <a:latin typeface="+mn-lt"/>
                <a:ea typeface="+mn-ea"/>
                <a:cs typeface="+mn-cs"/>
              </a:rPr>
              <a:t> and meaning-based competencies.</a:t>
            </a:r>
            <a:endParaRPr lang="en-US" u="none" dirty="0"/>
          </a:p>
          <a:p>
            <a:endParaRPr lang="en-US" dirty="0"/>
          </a:p>
          <a:p>
            <a:r>
              <a:rPr lang="en-US" dirty="0"/>
              <a:t>This</a:t>
            </a:r>
            <a:r>
              <a:rPr lang="en-US" baseline="0" dirty="0"/>
              <a:t> graph r</a:t>
            </a:r>
            <a:r>
              <a:rPr lang="en-US" dirty="0"/>
              <a:t>epresent</a:t>
            </a:r>
            <a:r>
              <a:rPr lang="en-US" baseline="0" dirty="0"/>
              <a:t>s the t</a:t>
            </a:r>
            <a:r>
              <a:rPr lang="en-US" dirty="0"/>
              <a:t>wo parts of reading that are really essential for students to become proficient</a:t>
            </a:r>
            <a:r>
              <a:rPr lang="en-US" baseline="0" dirty="0"/>
              <a:t> readers.  They need to be proficient in skills-based competencies shown on the left-hand side which includes decoding and fluency and meaning based competencies shown on the right-hand side which includes knowledge and vocabulary.  It’s important that we get good at identify the major purpose of our instruction- is it skills-based or meaning based because there are very different approaches for getting at both of these things.</a:t>
            </a:r>
            <a:endParaRPr lang="en-US" dirty="0"/>
          </a:p>
          <a:p>
            <a:endParaRPr lang="en-US" dirty="0"/>
          </a:p>
          <a:p>
            <a:r>
              <a:rPr lang="en-US" b="1" baseline="0" dirty="0"/>
              <a:t>Once we identify if a lesson purpose is skills-based or meaning-based we can become more strategic and intentional with our time during the lesson.</a:t>
            </a:r>
          </a:p>
        </p:txBody>
      </p:sp>
      <p:sp>
        <p:nvSpPr>
          <p:cNvPr id="4" name="Slide Number Placeholder 3"/>
          <p:cNvSpPr>
            <a:spLocks noGrp="1"/>
          </p:cNvSpPr>
          <p:nvPr>
            <p:ph type="sldNum" sz="quarter" idx="10"/>
          </p:nvPr>
        </p:nvSpPr>
        <p:spPr/>
        <p:txBody>
          <a:bodyPr/>
          <a:lstStyle/>
          <a:p>
            <a:fld id="{1560C251-82B7-4253-A774-38D73C276BCE}" type="slidenum">
              <a:rPr lang="en-US" smtClean="0"/>
              <a:t>3</a:t>
            </a:fld>
            <a:endParaRPr lang="en-US"/>
          </a:p>
        </p:txBody>
      </p:sp>
    </p:spTree>
    <p:extLst>
      <p:ext uri="{BB962C8B-B14F-4D97-AF65-F5344CB8AC3E}">
        <p14:creationId xmlns:p14="http://schemas.microsoft.com/office/powerpoint/2010/main" val="127109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Skills</a:t>
            </a:r>
            <a:r>
              <a:rPr lang="en-US" baseline="0" dirty="0"/>
              <a:t>-based instruction supports decoding and fluency.  As you read through this list you will see direct connections to the ELA Foundational Skills Standards.</a:t>
            </a:r>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4</a:t>
            </a:fld>
            <a:endParaRPr lang="en-US"/>
          </a:p>
        </p:txBody>
      </p:sp>
    </p:spTree>
    <p:extLst>
      <p:ext uri="{BB962C8B-B14F-4D97-AF65-F5344CB8AC3E}">
        <p14:creationId xmlns:p14="http://schemas.microsoft.com/office/powerpoint/2010/main" val="144482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Meaning-based instruction supports knowledge building and vocabulary.  As you read through this list you will see direct connections to the ELA Reading, Writing, Language and Speaking and Listening Standards.</a:t>
            </a:r>
            <a:endParaRPr lang="en-US" dirty="0"/>
          </a:p>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5</a:t>
            </a:fld>
            <a:endParaRPr lang="en-US"/>
          </a:p>
        </p:txBody>
      </p:sp>
    </p:spTree>
    <p:extLst>
      <p:ext uri="{BB962C8B-B14F-4D97-AF65-F5344CB8AC3E}">
        <p14:creationId xmlns:p14="http://schemas.microsoft.com/office/powerpoint/2010/main" val="171455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practice identifying</a:t>
            </a:r>
            <a:r>
              <a:rPr lang="en-US" baseline="0" dirty="0"/>
              <a:t> if a lesson purpose supports skills-based or meaning based competencies.  To do this we’ll use Benchmark Advance Kindergarten Unit 7.  You can see the text used across the three week unit in the Shared Reading and Reading Mini-Lessons Components at a Glance.  Week 1 is shown in the first column, week 2, the second column and week 3 in the last column.</a:t>
            </a:r>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6</a:t>
            </a:fld>
            <a:endParaRPr lang="en-US"/>
          </a:p>
        </p:txBody>
      </p:sp>
    </p:spTree>
    <p:extLst>
      <p:ext uri="{BB962C8B-B14F-4D97-AF65-F5344CB8AC3E}">
        <p14:creationId xmlns:p14="http://schemas.microsoft.com/office/powerpoint/2010/main" val="391758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we’re going to look at a specific Shared Reading Lesson on page 27 of your Kindergarten Unit 7 TRS.  On this slide you will see a sample of the text titled, A Late Thanksgiving.  It is a realistic fiction text, 500 Lexile level.  This text level falls at the beginning of the 2</a:t>
            </a:r>
            <a:r>
              <a:rPr lang="en-US" baseline="30000" dirty="0"/>
              <a:t>nd</a:t>
            </a:r>
            <a:r>
              <a:rPr lang="en-US" baseline="0" dirty="0"/>
              <a:t>-3</a:t>
            </a:r>
            <a:r>
              <a:rPr lang="en-US" baseline="30000" dirty="0"/>
              <a:t>rd</a:t>
            </a:r>
            <a:r>
              <a:rPr lang="en-US" baseline="0" dirty="0"/>
              <a:t> grade Common Core Text Complexity Grade Band meaning that this text is at the easier end of what second and third graders should be able to read independently.  Something to consider is that this text will be read aloud multiple times by the kindergarten teacher during instruction.  Thus, this text would be considered on the lower end of text complexity.  You will also see the aligned standards and objectives listed below.  Take a moment to pause and read over all three of these things on the slide.</a:t>
            </a:r>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7</a:t>
            </a:fld>
            <a:endParaRPr lang="en-US"/>
          </a:p>
        </p:txBody>
      </p:sp>
    </p:spTree>
    <p:extLst>
      <p:ext uri="{BB962C8B-B14F-4D97-AF65-F5344CB8AC3E}">
        <p14:creationId xmlns:p14="http://schemas.microsoft.com/office/powerpoint/2010/main" val="277365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read</a:t>
            </a:r>
            <a:r>
              <a:rPr lang="en-US" baseline="0" dirty="0"/>
              <a:t> through the lesson on page 27.  What might this lesson be best suited for– skills based or meaning based competencies?</a:t>
            </a:r>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8</a:t>
            </a:fld>
            <a:endParaRPr lang="en-US"/>
          </a:p>
        </p:txBody>
      </p:sp>
    </p:spTree>
    <p:extLst>
      <p:ext uri="{BB962C8B-B14F-4D97-AF65-F5344CB8AC3E}">
        <p14:creationId xmlns:p14="http://schemas.microsoft.com/office/powerpoint/2010/main" val="225530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we try to teach both skills and meaning based instruction in a short 10 minute lesson it is difficult to focus on the main purpose of the lesson.  Let’s see how we can put this understanding into practice with this shared reading lesson.  </a:t>
            </a:r>
            <a:endParaRPr lang="en-US" dirty="0"/>
          </a:p>
          <a:p>
            <a:endParaRPr lang="en-US" i="1" dirty="0"/>
          </a:p>
          <a:p>
            <a:endParaRPr lang="en-US" i="1" dirty="0"/>
          </a:p>
          <a:p>
            <a:r>
              <a:rPr lang="en-US" i="0" dirty="0"/>
              <a:t>In</a:t>
            </a:r>
            <a:r>
              <a:rPr lang="en-US" i="0" baseline="0" dirty="0"/>
              <a:t> t</a:t>
            </a:r>
            <a:r>
              <a:rPr lang="en-US" i="0" dirty="0"/>
              <a:t>his is </a:t>
            </a:r>
            <a:r>
              <a:rPr lang="en-US" dirty="0"/>
              <a:t>a shared reading lesson</a:t>
            </a:r>
            <a:r>
              <a:rPr lang="en-US" baseline="0" dirty="0"/>
              <a:t> with a lower level complexity text.  The purpose of this lesson is best suited for skills-based competencies.  Skills-based competencies include decoding and fluency.  Based on that knowledge I would recommend spending the majority of the time practicing </a:t>
            </a:r>
            <a:r>
              <a:rPr lang="en-US" sz="1200" dirty="0"/>
              <a:t>Oral Reading Fluency.  This</a:t>
            </a:r>
            <a:r>
              <a:rPr lang="en-US" sz="1200" baseline="0" dirty="0"/>
              <a:t> part of the lesson corresponds with the “Model Fluency” section of the lesson.  It also aligns with the Standard RF.K.4 Read emergent-reader texts with purpose and understanding and the objective Read with expression.  </a:t>
            </a:r>
            <a:r>
              <a:rPr lang="en-US" baseline="0" dirty="0"/>
              <a:t>At the beginning of the lesson you may quickly ask one or two questions to make sure that students are using the text to build a bit of knowledge.  For example you may ask the question, Is there anything about the title or the photo that you find confusing because it is important knowledge in the text that we want to reinforce but you could do this very quickly and move on to the skills practice.  I would recommend skipping the Fix-Up Monitoring Strategies unless you embed some decoding practice.  Otherwise, this part of the lesson as written in the TRS supports more meaning-based instruction and may be more powerful to pose these types of questions on a more complex text.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8BD39AC-45DD-4D85-A1B6-2CE04DBAB370}" type="slidenum">
              <a:rPr lang="en-US" smtClean="0"/>
              <a:t>9</a:t>
            </a:fld>
            <a:endParaRPr lang="en-US"/>
          </a:p>
        </p:txBody>
      </p:sp>
    </p:spTree>
    <p:extLst>
      <p:ext uri="{BB962C8B-B14F-4D97-AF65-F5344CB8AC3E}">
        <p14:creationId xmlns:p14="http://schemas.microsoft.com/office/powerpoint/2010/main" val="324632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6000"/>
            <a:ext cx="7772400" cy="912519"/>
          </a:xfrm>
          <a:prstGeom prst="rect">
            <a:avLst/>
          </a:prstGeom>
        </p:spPr>
        <p:txBody>
          <a:bodyPr/>
          <a:lstStyle>
            <a:lvl1pPr>
              <a:defRPr sz="4400" b="1" i="1" spc="0">
                <a:solidFill>
                  <a:srgbClr val="00365E"/>
                </a:solidFill>
                <a:latin typeface="+mj-lt"/>
              </a:defRPr>
            </a:lvl1pPr>
          </a:lstStyle>
          <a:p>
            <a:r>
              <a:rPr lang="en-US"/>
              <a:t>Click to edit Master title style</a:t>
            </a:r>
          </a:p>
        </p:txBody>
      </p:sp>
      <p:sp>
        <p:nvSpPr>
          <p:cNvPr id="3" name="Subtitle 2"/>
          <p:cNvSpPr>
            <a:spLocks noGrp="1"/>
          </p:cNvSpPr>
          <p:nvPr>
            <p:ph type="subTitle" idx="1"/>
          </p:nvPr>
        </p:nvSpPr>
        <p:spPr>
          <a:xfrm>
            <a:off x="1371600" y="2079037"/>
            <a:ext cx="6400800" cy="649111"/>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5281863" y="0"/>
            <a:ext cx="38621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Picture Placeholder 3"/>
          <p:cNvSpPr>
            <a:spLocks noGrp="1"/>
          </p:cNvSpPr>
          <p:nvPr>
            <p:ph type="pic" sz="quarter" idx="10" hasCustomPrompt="1"/>
          </p:nvPr>
        </p:nvSpPr>
        <p:spPr>
          <a:xfrm>
            <a:off x="564856" y="68179"/>
            <a:ext cx="4007144"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a:t>Insert image</a:t>
            </a:r>
          </a:p>
        </p:txBody>
      </p:sp>
      <p:sp>
        <p:nvSpPr>
          <p:cNvPr id="3" name="Title 1"/>
          <p:cNvSpPr>
            <a:spLocks noGrp="1"/>
          </p:cNvSpPr>
          <p:nvPr>
            <p:ph type="title"/>
          </p:nvPr>
        </p:nvSpPr>
        <p:spPr>
          <a:xfrm>
            <a:off x="5738343" y="457200"/>
            <a:ext cx="2949178" cy="1600200"/>
          </a:xfrm>
          <a:prstGeom prst="rect">
            <a:avLst/>
          </a:prstGeom>
        </p:spPr>
        <p:txBody>
          <a:bodyPr lIns="0" rIns="0" anchor="b">
            <a:normAutofit/>
          </a:bodyPr>
          <a:lstStyle>
            <a:lvl1pPr>
              <a:defRPr sz="2700" b="1" cap="all" baseline="0">
                <a:latin typeface="+mn-lt"/>
              </a:defRPr>
            </a:lvl1pPr>
          </a:lstStyle>
          <a:p>
            <a:r>
              <a:rPr lang="en-US"/>
              <a:t>Click to edit Master title style</a:t>
            </a:r>
          </a:p>
        </p:txBody>
      </p:sp>
      <p:sp>
        <p:nvSpPr>
          <p:cNvPr id="5" name="Text Placeholder 3"/>
          <p:cNvSpPr>
            <a:spLocks noGrp="1"/>
          </p:cNvSpPr>
          <p:nvPr>
            <p:ph type="body" sz="half" idx="2"/>
          </p:nvPr>
        </p:nvSpPr>
        <p:spPr>
          <a:xfrm>
            <a:off x="5738343" y="2406770"/>
            <a:ext cx="2949178" cy="3660626"/>
          </a:xfrm>
        </p:spPr>
        <p:txBody>
          <a:bodyPr lIns="0" rIns="0">
            <a:normAutofit/>
          </a:bodyPr>
          <a:lstStyle>
            <a:lvl1pPr marL="0" indent="0" algn="just">
              <a:lnSpc>
                <a:spcPct val="100000"/>
              </a:lnSpc>
              <a:spcBef>
                <a:spcPts val="1800"/>
              </a:spcBef>
              <a:buNone/>
              <a:defRPr sz="12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cxnSp>
        <p:nvCxnSpPr>
          <p:cNvPr id="6" name="Straight Connector 5"/>
          <p:cNvCxnSpPr>
            <a:cxnSpLocks/>
          </p:cNvCxnSpPr>
          <p:nvPr userDrawn="1"/>
        </p:nvCxnSpPr>
        <p:spPr>
          <a:xfrm>
            <a:off x="5738343" y="2160274"/>
            <a:ext cx="294917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D63255E7-CC0D-4B98-A7F9-29FC8E8A1B43}"/>
              </a:ext>
            </a:extLst>
          </p:cNvPr>
          <p:cNvSpPr>
            <a:spLocks noGrp="1"/>
          </p:cNvSpPr>
          <p:nvPr>
            <p:ph type="sldNum" sz="quarter" idx="12"/>
          </p:nvPr>
        </p:nvSpPr>
        <p:spPr>
          <a:xfrm>
            <a:off x="6844260" y="6356351"/>
            <a:ext cx="20574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a:p>
        </p:txBody>
      </p:sp>
      <p:sp>
        <p:nvSpPr>
          <p:cNvPr id="13" name="Shape 61">
            <a:extLst>
              <a:ext uri="{FF2B5EF4-FFF2-40B4-BE49-F238E27FC236}">
                <a16:creationId xmlns:a16="http://schemas.microsoft.com/office/drawing/2014/main" id="{F6F03F60-67D7-4B09-BA61-2DD6EEABD329}"/>
              </a:ext>
            </a:extLst>
          </p:cNvPr>
          <p:cNvSpPr/>
          <p:nvPr userDrawn="1"/>
        </p:nvSpPr>
        <p:spPr>
          <a:xfrm>
            <a:off x="7017344" y="6410045"/>
            <a:ext cx="1500412" cy="259687"/>
          </a:xfrm>
          <a:prstGeom prst="rect">
            <a:avLst/>
          </a:prstGeom>
          <a:ln w="3175">
            <a:miter lim="400000"/>
          </a:ln>
          <a:extLst>
            <a:ext uri="{C572A759-6A51-4108-AA02-DFA0A04FC94B}">
              <ma14:wrappingTextBoxFlag xmlns:ma14="http://schemas.microsoft.com/office/mac/drawingml/2011/main" xmlns="" val="1"/>
            </a:ext>
          </a:extLst>
        </p:spPr>
        <p:txBody>
          <a:bodyPr wrap="none" lIns="14288" tIns="14288" rIns="14288" bIns="14288" anchor="ctr">
            <a:spAutoFit/>
          </a:bodyPr>
          <a:lstStyle/>
          <a:p>
            <a:pPr>
              <a:defRPr sz="3000">
                <a:solidFill>
                  <a:srgbClr val="3A3B39"/>
                </a:solidFill>
                <a:latin typeface="Bebas"/>
                <a:ea typeface="Bebas"/>
                <a:cs typeface="Bebas"/>
                <a:sym typeface="Bebas"/>
              </a:defRPr>
            </a:pPr>
            <a:r>
              <a:rPr lang="en-US" sz="1500" b="1" kern="1200">
                <a:solidFill>
                  <a:schemeClr val="accent1"/>
                </a:solidFill>
                <a:latin typeface="+mn-lt"/>
                <a:ea typeface="+mn-ea"/>
                <a:cs typeface="+mn-cs"/>
                <a:sym typeface="Bebas"/>
              </a:rPr>
              <a:t>ALPINE</a:t>
            </a:r>
            <a:r>
              <a:rPr lang="en-US" sz="1500" b="1" kern="1200">
                <a:solidFill>
                  <a:schemeClr val="tx1"/>
                </a:solidFill>
                <a:latin typeface="+mn-lt"/>
                <a:ea typeface="+mn-ea"/>
                <a:cs typeface="+mn-cs"/>
                <a:sym typeface="Bebas"/>
              </a:rPr>
              <a:t> SKI HOUSE</a:t>
            </a:r>
            <a:endParaRPr lang="en-US" sz="1500" b="1" i="0" spc="0">
              <a:solidFill>
                <a:schemeClr val="tx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61175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1"/>
            <a:ext cx="9144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9144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628650" y="428534"/>
            <a:ext cx="7886700" cy="637198"/>
          </a:xfrm>
          <a:prstGeom prst="rect">
            <a:avLst/>
          </a:prstGeom>
        </p:spPr>
        <p:txBody>
          <a:bodyPr vert="horz" lIns="91440" tIns="45720" rIns="91440" bIns="45720" rtlCol="0" anchor="ctr">
            <a:normAutofit/>
          </a:bodyPr>
          <a:lstStyle/>
          <a:p>
            <a:r>
              <a:rPr lang="en-US"/>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7017344" y="6410045"/>
            <a:ext cx="1500412" cy="259687"/>
          </a:xfrm>
          <a:prstGeom prst="rect">
            <a:avLst/>
          </a:prstGeom>
          <a:ln w="3175">
            <a:miter lim="400000"/>
          </a:ln>
          <a:extLst>
            <a:ext uri="{C572A759-6A51-4108-AA02-DFA0A04FC94B}">
              <ma14:wrappingTextBoxFlag xmlns:ma14="http://schemas.microsoft.com/office/mac/drawingml/2011/main" xmlns="" val="1"/>
            </a:ext>
          </a:extLst>
        </p:spPr>
        <p:txBody>
          <a:bodyPr wrap="none" lIns="14288" tIns="14288" rIns="14288" bIns="14288" anchor="ctr">
            <a:spAutoFit/>
          </a:bodyPr>
          <a:lstStyle/>
          <a:p>
            <a:pPr>
              <a:defRPr sz="3000">
                <a:solidFill>
                  <a:srgbClr val="3A3B39"/>
                </a:solidFill>
                <a:latin typeface="Bebas"/>
                <a:ea typeface="Bebas"/>
                <a:cs typeface="Bebas"/>
                <a:sym typeface="Bebas"/>
              </a:defRPr>
            </a:pPr>
            <a:r>
              <a:rPr lang="en-US" sz="1500" b="1" kern="1200">
                <a:solidFill>
                  <a:schemeClr val="accent1"/>
                </a:solidFill>
                <a:latin typeface="+mn-lt"/>
                <a:ea typeface="+mn-ea"/>
                <a:cs typeface="+mn-cs"/>
                <a:sym typeface="Bebas"/>
              </a:rPr>
              <a:t>ALPINE</a:t>
            </a:r>
            <a:r>
              <a:rPr lang="en-US" sz="1500" b="1" kern="1200">
                <a:solidFill>
                  <a:schemeClr val="tx1"/>
                </a:solidFill>
                <a:latin typeface="+mn-lt"/>
                <a:ea typeface="+mn-ea"/>
                <a:cs typeface="+mn-cs"/>
                <a:sym typeface="Bebas"/>
              </a:rPr>
              <a:t> SKI HOUSE</a:t>
            </a:r>
            <a:endParaRPr lang="en-US" sz="1500" b="1" i="0" spc="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a:p>
        </p:txBody>
      </p:sp>
    </p:spTree>
    <p:extLst>
      <p:ext uri="{BB962C8B-B14F-4D97-AF65-F5344CB8AC3E}">
        <p14:creationId xmlns:p14="http://schemas.microsoft.com/office/powerpoint/2010/main" val="176696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628650" y="6356351"/>
            <a:ext cx="2057400" cy="365125"/>
          </a:xfrm>
          <a:prstGeom prst="rect">
            <a:avLst/>
          </a:prstGeom>
        </p:spPr>
        <p:txBody>
          <a:bodyPr/>
          <a:lstStyle/>
          <a:p>
            <a:fld id="{E3AA43A8-9C57-42ED-AFE4-B30FF91A6411}" type="datetime1">
              <a:rPr lang="en-US" smtClean="0"/>
              <a:t>4/6/2020</a:t>
            </a:fld>
            <a:endParaRPr lang="en-US"/>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5037992" y="1863970"/>
            <a:ext cx="3472595" cy="1872028"/>
          </a:xfrm>
          <a:prstGeom prst="rect">
            <a:avLst/>
          </a:prstGeom>
        </p:spPr>
        <p:txBody>
          <a:bodyPr anchor="b"/>
          <a:lstStyle>
            <a:lvl1pPr>
              <a:defRPr sz="4500"/>
            </a:lvl1pPr>
          </a:lstStyle>
          <a:p>
            <a:r>
              <a:rPr lang="en-US"/>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5037992" y="3762987"/>
            <a:ext cx="3472595"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1" y="1"/>
            <a:ext cx="443507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4983361" y="3735998"/>
            <a:ext cx="353198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13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Photo">
    <p:spTree>
      <p:nvGrpSpPr>
        <p:cNvPr id="1" name=""/>
        <p:cNvGrpSpPr/>
        <p:nvPr/>
      </p:nvGrpSpPr>
      <p:grpSpPr>
        <a:xfrm>
          <a:off x="0" y="0"/>
          <a:ext cx="0" cy="0"/>
          <a:chOff x="0" y="0"/>
          <a:chExt cx="0" cy="0"/>
        </a:xfrm>
      </p:grpSpPr>
      <p:pic>
        <p:nvPicPr>
          <p:cNvPr id="22" name="Picture 2" descr="Image result for paper texture">
            <a:extLst>
              <a:ext uri="{FF2B5EF4-FFF2-40B4-BE49-F238E27FC236}">
                <a16:creationId xmlns:a16="http://schemas.microsoft.com/office/drawing/2014/main" id="{4BBF12C1-6008-464E-A434-4F253BBD1B6E}"/>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18">
            <a:extLst>
              <a:ext uri="{FF2B5EF4-FFF2-40B4-BE49-F238E27FC236}">
                <a16:creationId xmlns:a16="http://schemas.microsoft.com/office/drawing/2014/main" id="{1004D5EE-A5F6-47AB-8127-45F8768A2598}"/>
              </a:ext>
            </a:extLst>
          </p:cNvPr>
          <p:cNvSpPr>
            <a:spLocks noGrp="1"/>
          </p:cNvSpPr>
          <p:nvPr>
            <p:ph type="pic" sz="quarter" idx="10" hasCustomPrompt="1"/>
          </p:nvPr>
        </p:nvSpPr>
        <p:spPr>
          <a:xfrm>
            <a:off x="0" y="32239"/>
            <a:ext cx="9144000" cy="6793525"/>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anchor="ctr">
            <a:noAutofit/>
          </a:bodyPr>
          <a:lstStyle>
            <a:lvl1pPr marL="0" indent="0" algn="ctr">
              <a:buNone/>
              <a:defRPr/>
            </a:lvl1pPr>
          </a:lstStyle>
          <a:p>
            <a:r>
              <a:rPr lang="en-US"/>
              <a:t>Insert image</a:t>
            </a:r>
          </a:p>
        </p:txBody>
      </p:sp>
      <p:sp>
        <p:nvSpPr>
          <p:cNvPr id="2" name="Title 1">
            <a:extLst>
              <a:ext uri="{FF2B5EF4-FFF2-40B4-BE49-F238E27FC236}">
                <a16:creationId xmlns:a16="http://schemas.microsoft.com/office/drawing/2014/main" id="{E61E5EAA-53FA-4411-85DC-CB828CAA94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380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75662"/>
            <a:ext cx="8229600" cy="863671"/>
          </a:xfrm>
          <a:prstGeom prst="rect">
            <a:avLst/>
          </a:prstGeom>
        </p:spPr>
        <p:txBody>
          <a:bodyPr/>
          <a:lstStyle>
            <a:lvl1pPr>
              <a:defRPr b="1" i="1" spc="-100">
                <a:solidFill>
                  <a:srgbClr val="00365E"/>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33170A"/>
                </a:solidFill>
              </a:defRPr>
            </a:lvl1pPr>
            <a:lvl2pPr>
              <a:defRPr>
                <a:solidFill>
                  <a:srgbClr val="33170A"/>
                </a:solidFill>
              </a:defRPr>
            </a:lvl2pPr>
            <a:lvl3pPr>
              <a:defRPr>
                <a:solidFill>
                  <a:srgbClr val="33170A"/>
                </a:solidFill>
              </a:defRPr>
            </a:lvl3pPr>
            <a:lvl4pPr>
              <a:defRPr>
                <a:solidFill>
                  <a:srgbClr val="33170A"/>
                </a:solidFill>
              </a:defRPr>
            </a:lvl4pPr>
            <a:lvl5pPr>
              <a:defRPr>
                <a:solidFill>
                  <a:srgbClr val="33170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365E"/>
                </a:solidFill>
              </a:defRPr>
            </a:lvl1pPr>
          </a:lstStyle>
          <a:p>
            <a:r>
              <a:rPr lang="en-US"/>
              <a:t>Click to edit Master title style</a:t>
            </a:r>
          </a:p>
        </p:txBody>
      </p:sp>
      <p:sp>
        <p:nvSpPr>
          <p:cNvPr id="3" name="Text Placeholder 2"/>
          <p:cNvSpPr>
            <a:spLocks noGrp="1"/>
          </p:cNvSpPr>
          <p:nvPr>
            <p:ph type="body" idx="1"/>
          </p:nvPr>
        </p:nvSpPr>
        <p:spPr>
          <a:xfrm>
            <a:off x="722313" y="1124533"/>
            <a:ext cx="7772400" cy="328236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67926"/>
            <a:ext cx="8229600" cy="733778"/>
          </a:xfrm>
          <a:prstGeom prst="rect">
            <a:avLst/>
          </a:prstGeom>
        </p:spPr>
        <p:txBody>
          <a:bodyPr/>
          <a:lstStyle>
            <a:lvl1pPr>
              <a:defRPr sz="4400" b="1" i="1" kern="1200" spc="-100">
                <a:solidFill>
                  <a:srgbClr val="00365E"/>
                </a:solidFill>
              </a:defRPr>
            </a:lvl1pPr>
          </a:lstStyle>
          <a:p>
            <a:r>
              <a:rPr lang="en-US"/>
              <a:t>Click to edit Master title style</a:t>
            </a:r>
          </a:p>
        </p:txBody>
      </p:sp>
      <p:sp>
        <p:nvSpPr>
          <p:cNvPr id="3" name="Text Placeholder 2"/>
          <p:cNvSpPr>
            <a:spLocks noGrp="1"/>
          </p:cNvSpPr>
          <p:nvPr>
            <p:ph type="body" idx="1"/>
          </p:nvPr>
        </p:nvSpPr>
        <p:spPr>
          <a:xfrm>
            <a:off x="457200" y="1535113"/>
            <a:ext cx="8229600" cy="412220"/>
          </a:xfrm>
          <a:prstGeom prst="rect">
            <a:avLst/>
          </a:prstGeom>
        </p:spPr>
        <p:txBody>
          <a:bodyPr anchor="b"/>
          <a:lstStyle>
            <a:lvl1pPr marL="0" indent="0">
              <a:buNone/>
              <a:defRPr sz="2400" b="1" i="0">
                <a:solidFill>
                  <a:srgbClr val="33170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8229600" cy="3951288"/>
          </a:xfrm>
          <a:prstGeom prst="rect">
            <a:avLst/>
          </a:prstGeom>
        </p:spPr>
        <p:txBody>
          <a:bodyPr/>
          <a:lstStyle>
            <a:lvl1pPr>
              <a:defRPr sz="2400">
                <a:solidFill>
                  <a:srgbClr val="33170A"/>
                </a:solidFill>
              </a:defRPr>
            </a:lvl1pPr>
            <a:lvl2pPr>
              <a:defRPr sz="2000">
                <a:solidFill>
                  <a:srgbClr val="33170A"/>
                </a:solidFill>
              </a:defRPr>
            </a:lvl2pPr>
            <a:lvl3pPr>
              <a:defRPr sz="1800">
                <a:solidFill>
                  <a:srgbClr val="33170A"/>
                </a:solidFill>
              </a:defRPr>
            </a:lvl3pPr>
            <a:lvl4pPr>
              <a:defRPr sz="1600">
                <a:solidFill>
                  <a:srgbClr val="33170A"/>
                </a:solidFill>
              </a:defRPr>
            </a:lvl4pPr>
            <a:lvl5pPr>
              <a:defRPr sz="1600">
                <a:solidFill>
                  <a:srgbClr val="33170A"/>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6740"/>
            <a:ext cx="3008313" cy="748359"/>
          </a:xfrm>
          <a:prstGeom prst="rect">
            <a:avLst/>
          </a:prstGeom>
        </p:spPr>
        <p:txBody>
          <a:bodyPr anchor="t" anchorCtr="0"/>
          <a:lstStyle>
            <a:lvl1pPr algn="l">
              <a:defRPr sz="2000" b="1" i="1" spc="-100">
                <a:solidFill>
                  <a:srgbClr val="00365E"/>
                </a:solidFill>
              </a:defRPr>
            </a:lvl1pPr>
          </a:lstStyle>
          <a:p>
            <a:r>
              <a:rPr lang="en-US"/>
              <a:t>Click to edit Master title style</a:t>
            </a:r>
          </a:p>
        </p:txBody>
      </p:sp>
      <p:sp>
        <p:nvSpPr>
          <p:cNvPr id="3" name="Content Placeholder 2"/>
          <p:cNvSpPr>
            <a:spLocks noGrp="1"/>
          </p:cNvSpPr>
          <p:nvPr>
            <p:ph idx="1"/>
          </p:nvPr>
        </p:nvSpPr>
        <p:spPr>
          <a:xfrm>
            <a:off x="3575050" y="686741"/>
            <a:ext cx="5111750" cy="5439422"/>
          </a:xfrm>
          <a:prstGeom prst="rect">
            <a:avLst/>
          </a:prstGeom>
        </p:spPr>
        <p:txBody>
          <a:bodyPr/>
          <a:lstStyle>
            <a:lvl1pPr>
              <a:defRPr sz="2800">
                <a:solidFill>
                  <a:srgbClr val="33170A"/>
                </a:solidFill>
              </a:defRPr>
            </a:lvl1pPr>
            <a:lvl2pPr>
              <a:defRPr sz="2400">
                <a:solidFill>
                  <a:srgbClr val="33170A"/>
                </a:solidFill>
              </a:defRPr>
            </a:lvl2pPr>
            <a:lvl3pPr>
              <a:defRPr sz="2200">
                <a:solidFill>
                  <a:srgbClr val="33170A"/>
                </a:solidFill>
              </a:defRPr>
            </a:lvl3pPr>
            <a:lvl4pPr>
              <a:defRPr sz="2000">
                <a:solidFill>
                  <a:srgbClr val="33170A"/>
                </a:solidFill>
              </a:defRPr>
            </a:lvl4pPr>
            <a:lvl5pPr>
              <a:defRPr sz="1800">
                <a:solidFill>
                  <a:srgbClr val="33170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33170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i="1" spc="-100">
                <a:solidFill>
                  <a:srgbClr val="00365E"/>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33170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5037991" y="3762987"/>
            <a:ext cx="3703544"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4994604" y="3735998"/>
            <a:ext cx="353198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485262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5037991" y="1863970"/>
            <a:ext cx="3703544" cy="1872028"/>
          </a:xfrm>
          <a:prstGeom prst="rect">
            <a:avLst/>
          </a:prstGeom>
        </p:spPr>
        <p:txBody>
          <a:bodyPr anchor="b"/>
          <a:lstStyle>
            <a:lvl1pPr>
              <a:defRPr sz="4500"/>
            </a:lvl1pPr>
          </a:lstStyle>
          <a:p>
            <a:r>
              <a:rPr lang="en-US"/>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a:p>
        </p:txBody>
      </p:sp>
    </p:spTree>
    <p:extLst>
      <p:ext uri="{BB962C8B-B14F-4D97-AF65-F5344CB8AC3E}">
        <p14:creationId xmlns:p14="http://schemas.microsoft.com/office/powerpoint/2010/main" val="45852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a:p>
        </p:txBody>
      </p:sp>
    </p:spTree>
    <p:extLst>
      <p:ext uri="{BB962C8B-B14F-4D97-AF65-F5344CB8AC3E}">
        <p14:creationId xmlns:p14="http://schemas.microsoft.com/office/powerpoint/2010/main" val="272517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0">
              <a:schemeClr val="bg1"/>
            </a:gs>
            <a:gs pos="85000">
              <a:srgbClr val="CCA11B">
                <a:alpha val="3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319852"/>
          </a:xfrm>
          <a:prstGeom prst="rect">
            <a:avLst/>
          </a:prstGeom>
          <a:solidFill>
            <a:srgbClr val="0036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319852"/>
            <a:ext cx="9144000" cy="117592"/>
          </a:xfrm>
          <a:prstGeom prst="rect">
            <a:avLst/>
          </a:prstGeom>
          <a:solidFill>
            <a:srgbClr val="D224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437444"/>
            <a:ext cx="9144000" cy="104978"/>
          </a:xfrm>
          <a:prstGeom prst="rect">
            <a:avLst/>
          </a:prstGeom>
          <a:solidFill>
            <a:srgbClr val="CCA1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WCSD_horiz2RGB.jpg"/>
          <p:cNvPicPr>
            <a:picLocks noChangeAspect="1"/>
          </p:cNvPicPr>
          <p:nvPr userDrawn="1"/>
        </p:nvPicPr>
        <p:blipFill>
          <a:blip r:embed="rId15"/>
          <a:stretch>
            <a:fillRect/>
          </a:stretch>
        </p:blipFill>
        <p:spPr>
          <a:xfrm>
            <a:off x="7523842" y="6035524"/>
            <a:ext cx="1162958" cy="6169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hyperlink" Target="mailto:Kedgington@washoeschools.net"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9.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bg1"/>
            </a:gs>
            <a:gs pos="85000">
              <a:srgbClr val="CCA11B">
                <a:alpha val="3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703606"/>
            <a:ext cx="7772400" cy="1362075"/>
          </a:xfrm>
          <a:prstGeom prst="rect">
            <a:avLst/>
          </a:prstGeom>
        </p:spPr>
        <p:txBody>
          <a:bodyPr anchor="t">
            <a:normAutofit/>
          </a:bodyPr>
          <a:lstStyle/>
          <a:p>
            <a:r>
              <a:rPr lang="en-US" sz="3700"/>
              <a:t>How will you prioritize your time with Benchmark Advance?</a:t>
            </a:r>
          </a:p>
        </p:txBody>
      </p:sp>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513" y="5394960"/>
            <a:ext cx="609600" cy="609600"/>
          </a:xfrm>
          <a:prstGeom prst="rect">
            <a:avLst/>
          </a:prstGeom>
        </p:spPr>
      </p:pic>
    </p:spTree>
    <p:extLst>
      <p:ext uri="{BB962C8B-B14F-4D97-AF65-F5344CB8AC3E}">
        <p14:creationId xmlns:p14="http://schemas.microsoft.com/office/powerpoint/2010/main" val="3871751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screenshot of a social media post&#10;&#10;Description generated with very high confidence">
            <a:extLst>
              <a:ext uri="{FF2B5EF4-FFF2-40B4-BE49-F238E27FC236}">
                <a16:creationId xmlns:a16="http://schemas.microsoft.com/office/drawing/2014/main" id="{80F169C7-EE39-4CE8-BF25-9D4B2E057EC5}"/>
              </a:ext>
            </a:extLst>
          </p:cNvPr>
          <p:cNvPicPr>
            <a:picLocks noChangeAspect="1"/>
          </p:cNvPicPr>
          <p:nvPr/>
        </p:nvPicPr>
        <p:blipFill>
          <a:blip r:embed="rId5"/>
          <a:stretch>
            <a:fillRect/>
          </a:stretch>
        </p:blipFill>
        <p:spPr>
          <a:xfrm>
            <a:off x="1165412" y="2066254"/>
            <a:ext cx="7010398" cy="2582054"/>
          </a:xfrm>
          <a:prstGeom prst="rect">
            <a:avLst/>
          </a:prstGeom>
        </p:spPr>
      </p:pic>
      <p:pic>
        <p:nvPicPr>
          <p:cNvPr id="7" name="Picture 9" descr="A screenshot of a cell phone&#10;&#10;Description generated with very high confidence">
            <a:extLst>
              <a:ext uri="{FF2B5EF4-FFF2-40B4-BE49-F238E27FC236}">
                <a16:creationId xmlns:a16="http://schemas.microsoft.com/office/drawing/2014/main" id="{4F53568B-7918-458C-A411-AD2195865764}"/>
              </a:ext>
            </a:extLst>
          </p:cNvPr>
          <p:cNvPicPr>
            <a:picLocks noChangeAspect="1"/>
          </p:cNvPicPr>
          <p:nvPr/>
        </p:nvPicPr>
        <p:blipFill>
          <a:blip r:embed="rId6"/>
          <a:stretch>
            <a:fillRect/>
          </a:stretch>
        </p:blipFill>
        <p:spPr>
          <a:xfrm>
            <a:off x="6131859" y="4983700"/>
            <a:ext cx="3012141" cy="1112979"/>
          </a:xfrm>
          <a:prstGeom prst="rect">
            <a:avLst/>
          </a:prstGeom>
        </p:spPr>
      </p:pic>
      <p:sp>
        <p:nvSpPr>
          <p:cNvPr id="11" name="TextBox 1">
            <a:extLst>
              <a:ext uri="{FF2B5EF4-FFF2-40B4-BE49-F238E27FC236}">
                <a16:creationId xmlns:a16="http://schemas.microsoft.com/office/drawing/2014/main" id="{DBA3A9EE-F27B-4BC7-941F-6E2E91A6CF4A}"/>
              </a:ext>
            </a:extLst>
          </p:cNvPr>
          <p:cNvSpPr txBox="1"/>
          <p:nvPr/>
        </p:nvSpPr>
        <p:spPr>
          <a:xfrm>
            <a:off x="1901" y="4899444"/>
            <a:ext cx="5991727"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RI.K.4  With prompting and support, ask and answer questions about unknown words in a text.  L.K.4  Determine or clarify the meaning of unknown and multiple-meaning words and phrases based on kindergarten reading and content.</a:t>
            </a:r>
          </a:p>
        </p:txBody>
      </p:sp>
      <p:sp>
        <p:nvSpPr>
          <p:cNvPr id="12" name="Title 10"/>
          <p:cNvSpPr>
            <a:spLocks noGrp="1"/>
          </p:cNvSpPr>
          <p:nvPr>
            <p:ph type="title"/>
          </p:nvPr>
        </p:nvSpPr>
        <p:spPr/>
        <p:txBody>
          <a:bodyPr/>
          <a:lstStyle/>
          <a:p>
            <a:r>
              <a:rPr lang="en-US" dirty="0"/>
              <a:t>Kindergarten Unit 7 TRS</a:t>
            </a:r>
            <a:br>
              <a:rPr lang="en-US" dirty="0"/>
            </a:br>
            <a:r>
              <a:rPr lang="en-US" dirty="0"/>
              <a:t>Extended Read 1 Mini-Lesson, pg. 59 </a:t>
            </a:r>
          </a:p>
        </p:txBody>
      </p:sp>
      <p:pic>
        <p:nvPicPr>
          <p:cNvPr id="1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6096679"/>
            <a:ext cx="609600" cy="609600"/>
          </a:xfrm>
          <a:prstGeom prst="rect">
            <a:avLst/>
          </a:prstGeom>
        </p:spPr>
      </p:pic>
    </p:spTree>
    <p:extLst>
      <p:ext uri="{BB962C8B-B14F-4D97-AF65-F5344CB8AC3E}">
        <p14:creationId xmlns:p14="http://schemas.microsoft.com/office/powerpoint/2010/main" val="3393082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8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ost&#10;&#10;Description generated with very high confidence">
            <a:extLst>
              <a:ext uri="{FF2B5EF4-FFF2-40B4-BE49-F238E27FC236}">
                <a16:creationId xmlns:a16="http://schemas.microsoft.com/office/drawing/2014/main" id="{C9DFEE0F-0305-45B7-A311-E5FF6E5482D5}"/>
              </a:ext>
            </a:extLst>
          </p:cNvPr>
          <p:cNvPicPr>
            <a:picLocks noGrp="1" noChangeAspect="1"/>
          </p:cNvPicPr>
          <p:nvPr>
            <p:ph idx="1"/>
          </p:nvPr>
        </p:nvPicPr>
        <p:blipFill>
          <a:blip r:embed="rId5"/>
          <a:stretch>
            <a:fillRect/>
          </a:stretch>
        </p:blipFill>
        <p:spPr>
          <a:xfrm>
            <a:off x="133350" y="2283570"/>
            <a:ext cx="4940673" cy="3441325"/>
          </a:xfrm>
        </p:spPr>
      </p:pic>
      <p:pic>
        <p:nvPicPr>
          <p:cNvPr id="6" name="Picture 6" descr="A screenshot of a social media post&#10;&#10;Description generated with very high confidence">
            <a:extLst>
              <a:ext uri="{FF2B5EF4-FFF2-40B4-BE49-F238E27FC236}">
                <a16:creationId xmlns:a16="http://schemas.microsoft.com/office/drawing/2014/main" id="{A3564304-87EE-4CAF-8587-1074FE69B426}"/>
              </a:ext>
            </a:extLst>
          </p:cNvPr>
          <p:cNvPicPr>
            <a:picLocks noChangeAspect="1"/>
          </p:cNvPicPr>
          <p:nvPr/>
        </p:nvPicPr>
        <p:blipFill>
          <a:blip r:embed="rId6"/>
          <a:stretch>
            <a:fillRect/>
          </a:stretch>
        </p:blipFill>
        <p:spPr>
          <a:xfrm>
            <a:off x="5271246" y="2283570"/>
            <a:ext cx="3774141" cy="4138107"/>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AA7D181C-7F55-429A-A0B9-CD7F9FFE19AE}"/>
              </a:ext>
            </a:extLst>
          </p:cNvPr>
          <p:cNvPicPr>
            <a:picLocks noChangeAspect="1"/>
          </p:cNvPicPr>
          <p:nvPr/>
        </p:nvPicPr>
        <p:blipFill>
          <a:blip r:embed="rId7"/>
          <a:stretch>
            <a:fillRect/>
          </a:stretch>
        </p:blipFill>
        <p:spPr>
          <a:xfrm>
            <a:off x="5786716" y="1748910"/>
            <a:ext cx="2743200" cy="414670"/>
          </a:xfrm>
          <a:prstGeom prst="rect">
            <a:avLst/>
          </a:prstGeom>
        </p:spPr>
      </p:pic>
      <p:sp>
        <p:nvSpPr>
          <p:cNvPr id="11" name="TextBox 10">
            <a:extLst>
              <a:ext uri="{FF2B5EF4-FFF2-40B4-BE49-F238E27FC236}">
                <a16:creationId xmlns:a16="http://schemas.microsoft.com/office/drawing/2014/main" id="{B9F4EC67-8604-467D-AA5D-E1E376390621}"/>
              </a:ext>
            </a:extLst>
          </p:cNvPr>
          <p:cNvSpPr txBox="1"/>
          <p:nvPr/>
        </p:nvSpPr>
        <p:spPr>
          <a:xfrm>
            <a:off x="133350" y="1702329"/>
            <a:ext cx="1858879" cy="507831"/>
          </a:xfrm>
          <a:prstGeom prst="rect">
            <a:avLst/>
          </a:prstGeom>
          <a:noFill/>
        </p:spPr>
        <p:txBody>
          <a:bodyPr wrap="square" rtlCol="0">
            <a:spAutoFit/>
          </a:bodyPr>
          <a:lstStyle/>
          <a:p>
            <a:r>
              <a:rPr lang="en-US" sz="1350" b="1" dirty="0"/>
              <a:t>Informational Text, 630L</a:t>
            </a:r>
          </a:p>
        </p:txBody>
      </p:sp>
      <p:pic>
        <p:nvPicPr>
          <p:cNvPr id="3" name="Picture 2"/>
          <p:cNvPicPr>
            <a:picLocks noChangeAspect="1"/>
          </p:cNvPicPr>
          <p:nvPr/>
        </p:nvPicPr>
        <p:blipFill>
          <a:blip r:embed="rId8"/>
          <a:stretch>
            <a:fillRect/>
          </a:stretch>
        </p:blipFill>
        <p:spPr>
          <a:xfrm>
            <a:off x="0" y="554043"/>
            <a:ext cx="9632515" cy="1402202"/>
          </a:xfrm>
          <a:prstGeom prst="rect">
            <a:avLst/>
          </a:prstGeom>
        </p:spPr>
      </p:pic>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3189" y="6052220"/>
            <a:ext cx="609600" cy="609600"/>
          </a:xfrm>
          <a:prstGeom prst="rect">
            <a:avLst/>
          </a:prstGeom>
        </p:spPr>
      </p:pic>
    </p:spTree>
    <p:extLst>
      <p:ext uri="{BB962C8B-B14F-4D97-AF65-F5344CB8AC3E}">
        <p14:creationId xmlns:p14="http://schemas.microsoft.com/office/powerpoint/2010/main" val="979737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FD22C-A341-402B-B9EE-A09BF22202DB}"/>
              </a:ext>
            </a:extLst>
          </p:cNvPr>
          <p:cNvSpPr>
            <a:spLocks noGrp="1"/>
          </p:cNvSpPr>
          <p:nvPr>
            <p:ph idx="1"/>
          </p:nvPr>
        </p:nvSpPr>
        <p:spPr>
          <a:xfrm>
            <a:off x="493059" y="1931894"/>
            <a:ext cx="8229600" cy="4525963"/>
          </a:xfrm>
        </p:spPr>
        <p:txBody>
          <a:bodyPr anchor="t"/>
          <a:lstStyle/>
          <a:p>
            <a:r>
              <a:rPr lang="en-US">
                <a:solidFill>
                  <a:schemeClr val="tx1"/>
                </a:solidFill>
                <a:ea typeface="+mn-lt"/>
                <a:cs typeface="+mn-lt"/>
              </a:rPr>
              <a:t>What might this text, </a:t>
            </a:r>
            <a:r>
              <a:rPr lang="en-US" i="1">
                <a:solidFill>
                  <a:schemeClr val="tx1"/>
                </a:solidFill>
                <a:ea typeface="+mn-lt"/>
                <a:cs typeface="+mn-lt"/>
              </a:rPr>
              <a:t>Abraham Lincoln </a:t>
            </a:r>
            <a:r>
              <a:rPr lang="en-US">
                <a:solidFill>
                  <a:schemeClr val="tx1"/>
                </a:solidFill>
                <a:ea typeface="+mn-lt"/>
                <a:cs typeface="+mn-lt"/>
              </a:rPr>
              <a:t>be best suited for--- teaching </a:t>
            </a:r>
            <a:r>
              <a:rPr lang="en-US" u="sng">
                <a:solidFill>
                  <a:schemeClr val="tx1"/>
                </a:solidFill>
                <a:ea typeface="+mn-lt"/>
                <a:cs typeface="+mn-lt"/>
              </a:rPr>
              <a:t>skills-based</a:t>
            </a:r>
            <a:r>
              <a:rPr lang="en-US">
                <a:solidFill>
                  <a:schemeClr val="tx1"/>
                </a:solidFill>
                <a:ea typeface="+mn-lt"/>
                <a:cs typeface="+mn-lt"/>
              </a:rPr>
              <a:t> or </a:t>
            </a:r>
            <a:r>
              <a:rPr lang="en-US" u="sng">
                <a:solidFill>
                  <a:schemeClr val="tx1"/>
                </a:solidFill>
                <a:ea typeface="+mn-lt"/>
                <a:cs typeface="+mn-lt"/>
              </a:rPr>
              <a:t>meaning-based</a:t>
            </a:r>
            <a:r>
              <a:rPr lang="en-US">
                <a:solidFill>
                  <a:schemeClr val="tx1"/>
                </a:solidFill>
                <a:ea typeface="+mn-lt"/>
                <a:cs typeface="+mn-lt"/>
              </a:rPr>
              <a:t> competencies?</a:t>
            </a:r>
          </a:p>
          <a:p>
            <a:endParaRPr lang="en-US">
              <a:solidFill>
                <a:schemeClr val="tx1"/>
              </a:solidFill>
              <a:ea typeface="+mn-lt"/>
              <a:cs typeface="+mn-lt"/>
            </a:endParaRPr>
          </a:p>
          <a:p>
            <a:r>
              <a:rPr lang="en-US">
                <a:solidFill>
                  <a:schemeClr val="tx1"/>
                </a:solidFill>
                <a:ea typeface="+mn-lt"/>
                <a:cs typeface="+mn-lt"/>
              </a:rPr>
              <a:t>Based on the purpose you identified in the text, is there anything you could bolster or remove to get at the purpose and allow students enough practice time?</a:t>
            </a:r>
          </a:p>
        </p:txBody>
      </p:sp>
      <p:sp>
        <p:nvSpPr>
          <p:cNvPr id="4" name="Title 1">
            <a:extLst>
              <a:ext uri="{FF2B5EF4-FFF2-40B4-BE49-F238E27FC236}">
                <a16:creationId xmlns:a16="http://schemas.microsoft.com/office/drawing/2014/main" id="{ECB75E05-1DBF-4A3C-8D42-E7F8DEFDE484}"/>
              </a:ext>
            </a:extLst>
          </p:cNvPr>
          <p:cNvSpPr txBox="1">
            <a:spLocks/>
          </p:cNvSpPr>
          <p:nvPr/>
        </p:nvSpPr>
        <p:spPr>
          <a:xfrm>
            <a:off x="493059" y="750858"/>
            <a:ext cx="8229600" cy="863671"/>
          </a:xfrm>
          <a:prstGeom prst="rect">
            <a:avLst/>
          </a:prstGeom>
        </p:spPr>
        <p:txBody>
          <a:bodyPr anchor="t"/>
          <a:lstStyle>
            <a:lvl1pPr algn="ctr" defTabSz="457200" rtl="0" eaLnBrk="1" latinLnBrk="0" hangingPunct="1">
              <a:spcBef>
                <a:spcPct val="0"/>
              </a:spcBef>
              <a:buNone/>
              <a:defRPr sz="4400" b="1" i="1" kern="1200" spc="-100">
                <a:solidFill>
                  <a:srgbClr val="00365E"/>
                </a:solidFill>
                <a:latin typeface="+mj-lt"/>
                <a:ea typeface="+mj-ea"/>
                <a:cs typeface="+mj-cs"/>
              </a:defRPr>
            </a:lvl1pPr>
          </a:lstStyle>
          <a:p>
            <a:r>
              <a:rPr lang="en-US" dirty="0">
                <a:ea typeface="+mj-lt"/>
                <a:cs typeface="+mj-lt"/>
              </a:rPr>
              <a:t>Now what?</a:t>
            </a:r>
          </a:p>
          <a:p>
            <a:endParaRPr lang="en-US" dirty="0">
              <a:cs typeface="Calibri"/>
            </a:endParaRPr>
          </a:p>
        </p:txBody>
      </p:sp>
      <p:pic>
        <p:nvPicPr>
          <p:cNvPr id="6"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059" y="6153057"/>
            <a:ext cx="609600" cy="609600"/>
          </a:xfrm>
          <a:prstGeom prst="rect">
            <a:avLst/>
          </a:prstGeom>
        </p:spPr>
      </p:pic>
    </p:spTree>
    <p:extLst>
      <p:ext uri="{BB962C8B-B14F-4D97-AF65-F5344CB8AC3E}">
        <p14:creationId xmlns:p14="http://schemas.microsoft.com/office/powerpoint/2010/main" val="2868446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4336B6-1E9C-4B3A-AE8B-A0BB73C3D395}"/>
              </a:ext>
            </a:extLst>
          </p:cNvPr>
          <p:cNvSpPr>
            <a:spLocks noGrp="1"/>
          </p:cNvSpPr>
          <p:nvPr>
            <p:ph idx="1"/>
          </p:nvPr>
        </p:nvSpPr>
        <p:spPr>
          <a:xfrm>
            <a:off x="458993" y="907228"/>
            <a:ext cx="8229600" cy="4525963"/>
          </a:xfrm>
        </p:spPr>
        <p:txBody>
          <a:bodyPr anchor="t"/>
          <a:lstStyle/>
          <a:p>
            <a:pPr marL="0" indent="0" algn="ctr">
              <a:buNone/>
            </a:pPr>
            <a:r>
              <a:rPr lang="en-US" sz="4800" dirty="0">
                <a:solidFill>
                  <a:schemeClr val="tx1"/>
                </a:solidFill>
                <a:ea typeface="+mn-lt"/>
                <a:cs typeface="+mn-lt"/>
              </a:rPr>
              <a:t>We </a:t>
            </a:r>
            <a:r>
              <a:rPr lang="en-US" sz="4800" b="1" dirty="0">
                <a:solidFill>
                  <a:schemeClr val="tx1"/>
                </a:solidFill>
                <a:ea typeface="+mn-lt"/>
                <a:cs typeface="+mn-lt"/>
              </a:rPr>
              <a:t>prioritize</a:t>
            </a:r>
            <a:r>
              <a:rPr lang="en-US" sz="4800" dirty="0">
                <a:solidFill>
                  <a:schemeClr val="tx1"/>
                </a:solidFill>
                <a:ea typeface="+mn-lt"/>
                <a:cs typeface="+mn-lt"/>
              </a:rPr>
              <a:t> instructional time by intentionally focusing on either </a:t>
            </a:r>
          </a:p>
          <a:p>
            <a:pPr marL="0" indent="0" algn="ctr">
              <a:buNone/>
            </a:pPr>
            <a:r>
              <a:rPr lang="en-US" sz="4800" dirty="0">
                <a:solidFill>
                  <a:schemeClr val="tx1"/>
                </a:solidFill>
                <a:ea typeface="+mn-lt"/>
                <a:cs typeface="+mn-lt"/>
              </a:rPr>
              <a:t>skills-based or meaning-based competencies based on the specific demands of the text.</a:t>
            </a:r>
          </a:p>
          <a:p>
            <a:pPr marL="0" indent="0">
              <a:buNone/>
            </a:pPr>
            <a:endParaRPr lang="en-US" dirty="0">
              <a:cs typeface="Calibri"/>
            </a:endParaRPr>
          </a:p>
        </p:txBody>
      </p:sp>
      <p:sp>
        <p:nvSpPr>
          <p:cNvPr id="4" name="Text Placeholder 4">
            <a:extLst>
              <a:ext uri="{FF2B5EF4-FFF2-40B4-BE49-F238E27FC236}">
                <a16:creationId xmlns:a16="http://schemas.microsoft.com/office/drawing/2014/main" id="{1F7F3E45-22DA-49C1-92E4-4B1316C78EC3}"/>
              </a:ext>
            </a:extLst>
          </p:cNvPr>
          <p:cNvSpPr>
            <a:spLocks noGrp="1"/>
          </p:cNvSpPr>
          <p:nvPr/>
        </p:nvSpPr>
        <p:spPr>
          <a:xfrm>
            <a:off x="3835066" y="3732355"/>
            <a:ext cx="5489408" cy="2589796"/>
          </a:xfrm>
        </p:spPr>
        <p:txBody>
          <a:bodyPr anchor="t">
            <a:noAutofit/>
          </a:bodyPr>
          <a:lst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342900" indent="0" algn="l" defTabSz="457200" rtl="0" eaLnBrk="1" latinLnBrk="0" hangingPunct="1">
              <a:spcBef>
                <a:spcPct val="20000"/>
              </a:spcBef>
              <a:buFont typeface="Arial"/>
              <a:buNone/>
              <a:defRPr sz="1500" kern="1200">
                <a:solidFill>
                  <a:schemeClr val="tx1">
                    <a:tint val="75000"/>
                  </a:schemeClr>
                </a:solidFill>
                <a:latin typeface="+mn-lt"/>
                <a:ea typeface="+mn-ea"/>
                <a:cs typeface="+mn-cs"/>
              </a:defRPr>
            </a:lvl2pPr>
            <a:lvl3pPr marL="685800" indent="0" algn="l" defTabSz="457200" rtl="0" eaLnBrk="1" latinLnBrk="0" hangingPunct="1">
              <a:spcBef>
                <a:spcPct val="20000"/>
              </a:spcBef>
              <a:buFont typeface="Arial"/>
              <a:buNone/>
              <a:defRPr sz="1350" kern="1200">
                <a:solidFill>
                  <a:schemeClr val="tx1">
                    <a:tint val="75000"/>
                  </a:schemeClr>
                </a:solidFill>
                <a:latin typeface="+mn-lt"/>
                <a:ea typeface="+mn-ea"/>
                <a:cs typeface="+mn-cs"/>
              </a:defRPr>
            </a:lvl3pPr>
            <a:lvl4pPr marL="102870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4pPr>
            <a:lvl5pPr marL="137160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5pPr>
            <a:lvl6pPr marL="171450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4572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lvl="0" algn="ctr">
              <a:lnSpc>
                <a:spcPct val="100000"/>
              </a:lnSpc>
            </a:pPr>
            <a:endParaRPr lang="en-US" sz="2700">
              <a:cs typeface="Calibri"/>
            </a:endParaRPr>
          </a:p>
        </p:txBody>
      </p:sp>
      <p:pic>
        <p:nvPicPr>
          <p:cNvPr id="6"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993" y="6017351"/>
            <a:ext cx="609600" cy="609600"/>
          </a:xfrm>
          <a:prstGeom prst="rect">
            <a:avLst/>
          </a:prstGeom>
        </p:spPr>
      </p:pic>
    </p:spTree>
    <p:extLst>
      <p:ext uri="{BB962C8B-B14F-4D97-AF65-F5344CB8AC3E}">
        <p14:creationId xmlns:p14="http://schemas.microsoft.com/office/powerpoint/2010/main" val="1503170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491740" y="838200"/>
            <a:ext cx="4032849" cy="569976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1480" y="6080760"/>
            <a:ext cx="609600" cy="609600"/>
          </a:xfrm>
          <a:prstGeom prst="rect">
            <a:avLst/>
          </a:prstGeom>
        </p:spPr>
      </p:pic>
    </p:spTree>
    <p:extLst>
      <p:ext uri="{BB962C8B-B14F-4D97-AF65-F5344CB8AC3E}">
        <p14:creationId xmlns:p14="http://schemas.microsoft.com/office/powerpoint/2010/main" val="3521655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DF02-A972-4F1E-B50D-DB022618CBC9}"/>
              </a:ext>
            </a:extLst>
          </p:cNvPr>
          <p:cNvSpPr>
            <a:spLocks noGrp="1"/>
          </p:cNvSpPr>
          <p:nvPr>
            <p:ph type="ctrTitle"/>
          </p:nvPr>
        </p:nvSpPr>
        <p:spPr/>
        <p:txBody>
          <a:bodyPr anchor="t"/>
          <a:lstStyle/>
          <a:p>
            <a:r>
              <a:rPr lang="en-US">
                <a:cs typeface="Calibri"/>
              </a:rPr>
              <a:t>Thank you for your time!</a:t>
            </a:r>
            <a:endParaRPr lang="en-US"/>
          </a:p>
        </p:txBody>
      </p:sp>
      <p:sp>
        <p:nvSpPr>
          <p:cNvPr id="3" name="Subtitle 2">
            <a:extLst>
              <a:ext uri="{FF2B5EF4-FFF2-40B4-BE49-F238E27FC236}">
                <a16:creationId xmlns:a16="http://schemas.microsoft.com/office/drawing/2014/main" id="{FFBEE79A-8D1A-424E-9A8B-DD76EA8C417D}"/>
              </a:ext>
            </a:extLst>
          </p:cNvPr>
          <p:cNvSpPr>
            <a:spLocks noGrp="1"/>
          </p:cNvSpPr>
          <p:nvPr>
            <p:ph type="subTitle" idx="1"/>
          </p:nvPr>
        </p:nvSpPr>
        <p:spPr/>
        <p:txBody>
          <a:bodyPr anchor="t"/>
          <a:lstStyle/>
          <a:p>
            <a:r>
              <a:rPr lang="en-US">
                <a:cs typeface="Calibri"/>
              </a:rPr>
              <a:t>Kacey Edgington  </a:t>
            </a:r>
          </a:p>
          <a:p>
            <a:r>
              <a:rPr lang="en-US">
                <a:cs typeface="Calibri"/>
                <a:hlinkClick r:id="rId2"/>
              </a:rPr>
              <a:t>Kedgington@washoeschools.net</a:t>
            </a:r>
            <a:r>
              <a:rPr lang="en-US">
                <a:cs typeface="Calibri"/>
              </a:rPr>
              <a:t>. </a:t>
            </a:r>
          </a:p>
        </p:txBody>
      </p:sp>
    </p:spTree>
    <p:extLst>
      <p:ext uri="{BB962C8B-B14F-4D97-AF65-F5344CB8AC3E}">
        <p14:creationId xmlns:p14="http://schemas.microsoft.com/office/powerpoint/2010/main" val="30194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5EA2-774A-42B5-A0AC-728C7181D590}"/>
              </a:ext>
            </a:extLst>
          </p:cNvPr>
          <p:cNvSpPr>
            <a:spLocks noGrp="1"/>
          </p:cNvSpPr>
          <p:nvPr>
            <p:ph type="title"/>
          </p:nvPr>
        </p:nvSpPr>
        <p:spPr>
          <a:xfrm>
            <a:off x="408549" y="946524"/>
            <a:ext cx="8086164" cy="5100357"/>
          </a:xfrm>
        </p:spPr>
        <p:txBody>
          <a:bodyPr/>
          <a:lstStyle/>
          <a:p>
            <a:pPr algn="ctr"/>
            <a:r>
              <a:rPr lang="en-US" sz="3700" dirty="0">
                <a:ea typeface="+mj-lt"/>
                <a:cs typeface="+mj-lt"/>
              </a:rPr>
              <a:t>Intentionally sequenced questions and tasks shift the lift so students are doing more of the work of the lesson. . .</a:t>
            </a:r>
            <a:br>
              <a:rPr lang="en-US" sz="3700" dirty="0">
                <a:ea typeface="+mj-lt"/>
                <a:cs typeface="+mj-lt"/>
              </a:rPr>
            </a:br>
            <a:br>
              <a:rPr lang="en-US" sz="3700" dirty="0">
                <a:ea typeface="+mj-lt"/>
                <a:cs typeface="+mj-lt"/>
              </a:rPr>
            </a:br>
            <a:r>
              <a:rPr lang="en-US" sz="3700" dirty="0">
                <a:ea typeface="+mj-lt"/>
                <a:cs typeface="+mj-lt"/>
              </a:rPr>
              <a:t>but which parts of the lesson are most critical?</a:t>
            </a:r>
            <a:endParaRPr lang="en-US" dirty="0">
              <a:cs typeface="Calibri"/>
            </a:endParaRPr>
          </a:p>
        </p:txBody>
      </p:sp>
      <p:sp>
        <p:nvSpPr>
          <p:cNvPr id="3" name="Text Placeholder 2">
            <a:extLst>
              <a:ext uri="{FF2B5EF4-FFF2-40B4-BE49-F238E27FC236}">
                <a16:creationId xmlns:a16="http://schemas.microsoft.com/office/drawing/2014/main" id="{9DF7DB79-FDE1-46FC-AD77-00CFB02CB3E2}"/>
              </a:ext>
            </a:extLst>
          </p:cNvPr>
          <p:cNvSpPr>
            <a:spLocks noGrp="1"/>
          </p:cNvSpPr>
          <p:nvPr>
            <p:ph type="body" idx="1"/>
          </p:nvPr>
        </p:nvSpPr>
        <p:spPr/>
        <p:txBody>
          <a:bodyPr/>
          <a:lstStyle/>
          <a:p>
            <a:br>
              <a:rPr lang="en-US" dirty="0">
                <a:ea typeface="+mn-lt"/>
                <a:cs typeface="+mn-lt"/>
              </a:rPr>
            </a:br>
            <a:endParaRPr lang="en-US" dirty="0">
              <a:ea typeface="+mn-lt"/>
              <a:cs typeface="+mn-l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 y="5920090"/>
            <a:ext cx="609600" cy="609600"/>
          </a:xfrm>
          <a:prstGeom prst="rect">
            <a:avLst/>
          </a:prstGeom>
        </p:spPr>
      </p:pic>
    </p:spTree>
    <p:extLst>
      <p:ext uri="{BB962C8B-B14F-4D97-AF65-F5344CB8AC3E}">
        <p14:creationId xmlns:p14="http://schemas.microsoft.com/office/powerpoint/2010/main" val="4213796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45C00377-489B-40EC-B059-26BDDD2E89B9}" type="slidenum">
              <a:rPr lang="en-US" smtClean="0"/>
              <a:pPr/>
              <a:t>3</a:t>
            </a:fld>
            <a:endParaRPr lang="en-US"/>
          </a:p>
        </p:txBody>
      </p:sp>
      <p:pic>
        <p:nvPicPr>
          <p:cNvPr id="3" name="Picture 2"/>
          <p:cNvPicPr>
            <a:picLocks noChangeAspect="1"/>
          </p:cNvPicPr>
          <p:nvPr/>
        </p:nvPicPr>
        <p:blipFill>
          <a:blip r:embed="rId5"/>
          <a:stretch>
            <a:fillRect/>
          </a:stretch>
        </p:blipFill>
        <p:spPr>
          <a:xfrm>
            <a:off x="896446" y="1036492"/>
            <a:ext cx="7257781" cy="4953322"/>
          </a:xfrm>
          <a:prstGeom prst="rect">
            <a:avLst/>
          </a:prstGeom>
        </p:spPr>
      </p:pic>
      <p:pic>
        <p:nvPicPr>
          <p:cNvPr id="4" name="Picture 3"/>
          <p:cNvPicPr>
            <a:picLocks noChangeAspect="1"/>
          </p:cNvPicPr>
          <p:nvPr/>
        </p:nvPicPr>
        <p:blipFill>
          <a:blip r:embed="rId6"/>
          <a:stretch>
            <a:fillRect/>
          </a:stretch>
        </p:blipFill>
        <p:spPr>
          <a:xfrm>
            <a:off x="6829195" y="5650706"/>
            <a:ext cx="1993565" cy="274344"/>
          </a:xfrm>
          <a:prstGeom prst="rect">
            <a:avLst/>
          </a:prstGeom>
        </p:spPr>
      </p:pic>
      <p:pic>
        <p:nvPicPr>
          <p:cNvPr id="6"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5989814"/>
            <a:ext cx="609600" cy="609600"/>
          </a:xfrm>
          <a:prstGeom prst="rect">
            <a:avLst/>
          </a:prstGeom>
        </p:spPr>
      </p:pic>
    </p:spTree>
    <p:extLst>
      <p:ext uri="{BB962C8B-B14F-4D97-AF65-F5344CB8AC3E}">
        <p14:creationId xmlns:p14="http://schemas.microsoft.com/office/powerpoint/2010/main" val="2636555827"/>
      </p:ext>
    </p:extLst>
  </p:cSld>
  <p:clrMapOvr>
    <a:masterClrMapping/>
  </p:clrMapOvr>
  <mc:AlternateContent xmlns:mc="http://schemas.openxmlformats.org/markup-compatibility/2006" xmlns:p14="http://schemas.microsoft.com/office/powerpoint/2010/main">
    <mc:Choice Requires="p14">
      <p:transition spd="slow" p14:dur="2000" advTm="45526"/>
    </mc:Choice>
    <mc:Fallback xmlns="">
      <p:transition spd="slow" advTm="4552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3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bg1"/>
            </a:gs>
            <a:gs pos="85000">
              <a:srgbClr val="CCA11B">
                <a:alpha val="3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540E75C-63C2-48DE-8041-19E2571A95E6}"/>
              </a:ext>
            </a:extLst>
          </p:cNvPr>
          <p:cNvSpPr>
            <a:spLocks noGrp="1"/>
          </p:cNvSpPr>
          <p:nvPr/>
        </p:nvSpPr>
        <p:spPr>
          <a:xfrm>
            <a:off x="457200" y="575662"/>
            <a:ext cx="8229600" cy="863671"/>
          </a:xfrm>
          <a:prstGeom prst="rect">
            <a:avLst/>
          </a:prstGeom>
        </p:spPr>
        <p:txBody>
          <a:bodyPr lIns="0" rIns="0">
            <a:normAutofit/>
          </a:bodyPr>
          <a:lstStyle>
            <a:lvl1pPr algn="ctr" defTabSz="457200" rtl="0" eaLnBrk="1" latinLnBrk="0" hangingPunct="1">
              <a:spcBef>
                <a:spcPct val="0"/>
              </a:spcBef>
              <a:buNone/>
              <a:defRPr sz="2700" b="1" kern="1200" cap="all" baseline="0">
                <a:solidFill>
                  <a:schemeClr val="tx1"/>
                </a:solidFill>
                <a:latin typeface="+mn-lt"/>
                <a:ea typeface="+mj-ea"/>
                <a:cs typeface="+mj-cs"/>
              </a:defRPr>
            </a:lvl1pPr>
          </a:lstStyle>
          <a:p>
            <a:pPr>
              <a:spcAft>
                <a:spcPts val="600"/>
              </a:spcAft>
            </a:pPr>
            <a:r>
              <a:rPr lang="en-US" sz="4400" b="1" i="1" kern="1200" spc="-100">
                <a:solidFill>
                  <a:srgbClr val="00365E"/>
                </a:solidFill>
                <a:latin typeface="+mj-lt"/>
                <a:ea typeface="+mj-ea"/>
                <a:cs typeface="+mj-cs"/>
              </a:rPr>
              <a:t>Skills-Based Competencies</a:t>
            </a:r>
          </a:p>
        </p:txBody>
      </p:sp>
      <p:sp>
        <p:nvSpPr>
          <p:cNvPr id="2" name="Text Placeholder 1">
            <a:extLst>
              <a:ext uri="{FF2B5EF4-FFF2-40B4-BE49-F238E27FC236}">
                <a16:creationId xmlns:a16="http://schemas.microsoft.com/office/drawing/2014/main" id="{4ED6CD3E-8290-42A0-8E74-BC70590431B1}"/>
              </a:ext>
            </a:extLst>
          </p:cNvPr>
          <p:cNvSpPr>
            <a:spLocks noGrp="1"/>
          </p:cNvSpPr>
          <p:nvPr/>
        </p:nvSpPr>
        <p:spPr>
          <a:xfrm>
            <a:off x="457200" y="1600200"/>
            <a:ext cx="8229600" cy="4525963"/>
          </a:xfrm>
          <a:prstGeom prst="rect">
            <a:avLst/>
          </a:prstGeom>
        </p:spPr>
        <p:txBody>
          <a:bodyPr lIns="0" rIns="0" anchor="t">
            <a:normAutofit/>
          </a:bodyPr>
          <a:lstStyle>
            <a:lvl1pPr marL="0" indent="0" algn="just" defTabSz="457200" rtl="0" eaLnBrk="1" latinLnBrk="0" hangingPunct="1">
              <a:lnSpc>
                <a:spcPct val="100000"/>
              </a:lnSpc>
              <a:spcBef>
                <a:spcPts val="1800"/>
              </a:spcBef>
              <a:buFont typeface="Arial"/>
              <a:buNone/>
              <a:defRPr sz="1200" kern="1200">
                <a:solidFill>
                  <a:schemeClr val="tx1"/>
                </a:solidFill>
                <a:latin typeface="+mn-lt"/>
                <a:ea typeface="+mn-ea"/>
                <a:cs typeface="+mn-cs"/>
              </a:defRPr>
            </a:lvl1pPr>
            <a:lvl2pPr marL="342900" indent="0" algn="l" defTabSz="457200" rtl="0" eaLnBrk="1" latinLnBrk="0" hangingPunct="1">
              <a:spcBef>
                <a:spcPct val="20000"/>
              </a:spcBef>
              <a:buFont typeface="Arial"/>
              <a:buNone/>
              <a:defRPr sz="1050" kern="1200">
                <a:solidFill>
                  <a:schemeClr val="tx1"/>
                </a:solidFill>
                <a:latin typeface="+mn-lt"/>
                <a:ea typeface="+mn-ea"/>
                <a:cs typeface="+mn-cs"/>
              </a:defRPr>
            </a:lvl2pPr>
            <a:lvl3pPr marL="685800" indent="0" algn="l" defTabSz="457200" rtl="0" eaLnBrk="1" latinLnBrk="0" hangingPunct="1">
              <a:spcBef>
                <a:spcPct val="20000"/>
              </a:spcBef>
              <a:buFont typeface="Arial"/>
              <a:buNone/>
              <a:defRPr sz="900" kern="1200">
                <a:solidFill>
                  <a:schemeClr val="tx1"/>
                </a:solidFill>
                <a:latin typeface="+mn-lt"/>
                <a:ea typeface="+mn-ea"/>
                <a:cs typeface="+mn-cs"/>
              </a:defRPr>
            </a:lvl3pPr>
            <a:lvl4pPr marL="1028700" indent="0" algn="l" defTabSz="457200" rtl="0" eaLnBrk="1" latinLnBrk="0" hangingPunct="1">
              <a:spcBef>
                <a:spcPct val="20000"/>
              </a:spcBef>
              <a:buFont typeface="Arial"/>
              <a:buNone/>
              <a:defRPr sz="750" kern="1200">
                <a:solidFill>
                  <a:schemeClr val="tx1"/>
                </a:solidFill>
                <a:latin typeface="+mn-lt"/>
                <a:ea typeface="+mn-ea"/>
                <a:cs typeface="+mn-cs"/>
              </a:defRPr>
            </a:lvl4pPr>
            <a:lvl5pPr marL="1371600" indent="0" algn="l" defTabSz="457200" rtl="0" eaLnBrk="1" latinLnBrk="0" hangingPunct="1">
              <a:spcBef>
                <a:spcPct val="20000"/>
              </a:spcBef>
              <a:buFont typeface="Arial"/>
              <a:buNone/>
              <a:defRPr sz="750" kern="1200">
                <a:solidFill>
                  <a:schemeClr val="tx1"/>
                </a:solidFill>
                <a:latin typeface="+mn-lt"/>
                <a:ea typeface="+mn-ea"/>
                <a:cs typeface="+mn-cs"/>
              </a:defRPr>
            </a:lvl5pPr>
            <a:lvl6pPr marL="1714500" indent="0" algn="l" defTabSz="457200" rtl="0" eaLnBrk="1" latinLnBrk="0" hangingPunct="1">
              <a:spcBef>
                <a:spcPct val="20000"/>
              </a:spcBef>
              <a:buFont typeface="Arial"/>
              <a:buNone/>
              <a:defRPr sz="750" kern="1200">
                <a:solidFill>
                  <a:schemeClr val="tx1"/>
                </a:solidFill>
                <a:latin typeface="+mn-lt"/>
                <a:ea typeface="+mn-ea"/>
                <a:cs typeface="+mn-cs"/>
              </a:defRPr>
            </a:lvl6pPr>
            <a:lvl7pPr marL="2057400" indent="0" algn="l" defTabSz="457200" rtl="0" eaLnBrk="1" latinLnBrk="0" hangingPunct="1">
              <a:spcBef>
                <a:spcPct val="20000"/>
              </a:spcBef>
              <a:buFont typeface="Arial"/>
              <a:buNone/>
              <a:defRPr sz="750" kern="1200">
                <a:solidFill>
                  <a:schemeClr val="tx1"/>
                </a:solidFill>
                <a:latin typeface="+mn-lt"/>
                <a:ea typeface="+mn-ea"/>
                <a:cs typeface="+mn-cs"/>
              </a:defRPr>
            </a:lvl7pPr>
            <a:lvl8pPr marL="2400300" indent="0" algn="l" defTabSz="457200" rtl="0" eaLnBrk="1" latinLnBrk="0" hangingPunct="1">
              <a:spcBef>
                <a:spcPct val="20000"/>
              </a:spcBef>
              <a:buFont typeface="Arial"/>
              <a:buNone/>
              <a:defRPr sz="750" kern="1200">
                <a:solidFill>
                  <a:schemeClr val="tx1"/>
                </a:solidFill>
                <a:latin typeface="+mn-lt"/>
                <a:ea typeface="+mn-ea"/>
                <a:cs typeface="+mn-cs"/>
              </a:defRPr>
            </a:lvl8pPr>
            <a:lvl9pPr marL="2743200" indent="0" algn="l" defTabSz="457200" rtl="0" eaLnBrk="1" latinLnBrk="0" hangingPunct="1">
              <a:spcBef>
                <a:spcPct val="20000"/>
              </a:spcBef>
              <a:buFont typeface="Arial"/>
              <a:buNone/>
              <a:defRPr sz="750" kern="1200">
                <a:solidFill>
                  <a:schemeClr val="tx1"/>
                </a:solidFill>
                <a:latin typeface="+mn-lt"/>
                <a:ea typeface="+mn-ea"/>
                <a:cs typeface="+mn-cs"/>
              </a:defRPr>
            </a:lvl9pPr>
          </a:lstStyle>
          <a:p>
            <a:pPr marL="213995" indent="-213995" algn="l">
              <a:lnSpc>
                <a:spcPct val="90000"/>
              </a:lnSpc>
              <a:spcBef>
                <a:spcPct val="20000"/>
              </a:spcBef>
              <a:buFont typeface="Arial"/>
              <a:buChar char="•"/>
            </a:pPr>
            <a:r>
              <a:rPr lang="en-US" sz="2500" dirty="0"/>
              <a:t>Strategically designed</a:t>
            </a:r>
            <a:endParaRPr lang="en-US" sz="2500" dirty="0">
              <a:cs typeface="Calibri"/>
            </a:endParaRPr>
          </a:p>
          <a:p>
            <a:pPr marL="213995" indent="-213995" algn="l">
              <a:lnSpc>
                <a:spcPct val="90000"/>
              </a:lnSpc>
              <a:spcBef>
                <a:spcPct val="20000"/>
              </a:spcBef>
              <a:buFont typeface="Arial"/>
              <a:buChar char="•"/>
            </a:pPr>
            <a:r>
              <a:rPr lang="en-US" sz="2500" dirty="0"/>
              <a:t>Explicitly taught and practiced</a:t>
            </a:r>
            <a:endParaRPr lang="en-US" sz="2500" dirty="0">
              <a:cs typeface="Calibri"/>
            </a:endParaRPr>
          </a:p>
          <a:p>
            <a:pPr marL="213995" indent="-213995" algn="l">
              <a:lnSpc>
                <a:spcPct val="90000"/>
              </a:lnSpc>
              <a:spcBef>
                <a:spcPct val="20000"/>
              </a:spcBef>
              <a:buFont typeface="Arial"/>
              <a:buChar char="•"/>
            </a:pPr>
            <a:r>
              <a:rPr lang="en-US" sz="2500" dirty="0"/>
              <a:t>Carefully sequenced </a:t>
            </a:r>
            <a:endParaRPr lang="en-US" sz="2500" dirty="0">
              <a:cs typeface="Calibri"/>
            </a:endParaRPr>
          </a:p>
          <a:p>
            <a:pPr marL="213995" indent="-213995" algn="l">
              <a:lnSpc>
                <a:spcPct val="90000"/>
              </a:lnSpc>
              <a:spcBef>
                <a:spcPct val="20000"/>
              </a:spcBef>
              <a:buFont typeface="Arial"/>
              <a:buChar char="•"/>
            </a:pPr>
            <a:r>
              <a:rPr lang="en-US" sz="2500" dirty="0"/>
              <a:t>Frequent, built-in opportunities to assess student progress and adjust instruction accordingly</a:t>
            </a:r>
            <a:endParaRPr lang="en-US" sz="2500" dirty="0">
              <a:cs typeface="Calibri"/>
            </a:endParaRPr>
          </a:p>
          <a:p>
            <a:pPr marL="213995" indent="-213995" algn="l">
              <a:lnSpc>
                <a:spcPct val="90000"/>
              </a:lnSpc>
              <a:spcBef>
                <a:spcPct val="20000"/>
              </a:spcBef>
              <a:buFont typeface="Arial"/>
              <a:buChar char="•"/>
            </a:pPr>
            <a:r>
              <a:rPr lang="en-US" sz="2500" dirty="0"/>
              <a:t>Opportunities to work with letter/sound associations</a:t>
            </a:r>
            <a:endParaRPr lang="en-US" sz="2500" dirty="0">
              <a:cs typeface="Calibri"/>
            </a:endParaRPr>
          </a:p>
          <a:p>
            <a:pPr marL="213995" indent="-213995" algn="l">
              <a:lnSpc>
                <a:spcPct val="90000"/>
              </a:lnSpc>
              <a:spcBef>
                <a:spcPct val="20000"/>
              </a:spcBef>
              <a:buFont typeface="Arial"/>
              <a:buChar char="•"/>
            </a:pPr>
            <a:r>
              <a:rPr lang="en-US" sz="2500" dirty="0"/>
              <a:t>Phonological processing time and space</a:t>
            </a:r>
            <a:endParaRPr lang="en-US" sz="2500" dirty="0">
              <a:cs typeface="Calibri"/>
            </a:endParaRPr>
          </a:p>
          <a:p>
            <a:pPr marL="213995" indent="-213995" algn="l">
              <a:lnSpc>
                <a:spcPct val="90000"/>
              </a:lnSpc>
              <a:spcBef>
                <a:spcPct val="20000"/>
              </a:spcBef>
              <a:buFont typeface="Arial"/>
              <a:buChar char="•"/>
            </a:pPr>
            <a:r>
              <a:rPr lang="en-US" sz="2500" dirty="0"/>
              <a:t>Frequent/differentiated opportunities to practice Oral Reading Fluency</a:t>
            </a:r>
            <a:endParaRPr lang="en-US" sz="2500" dirty="0">
              <a:cs typeface="Calibri"/>
            </a:endParaRPr>
          </a:p>
          <a:p>
            <a:pPr marL="213995" indent="-213995" algn="l">
              <a:lnSpc>
                <a:spcPct val="90000"/>
              </a:lnSpc>
              <a:spcBef>
                <a:spcPct val="20000"/>
              </a:spcBef>
              <a:buFont typeface="Arial"/>
              <a:buChar char="•"/>
            </a:pPr>
            <a:r>
              <a:rPr lang="en-US" sz="2500" dirty="0"/>
              <a:t>More exposures and experiences for students who are not proficient</a:t>
            </a:r>
            <a:endParaRPr lang="en-US" sz="2500" dirty="0">
              <a:cs typeface="Calibri"/>
            </a:endParaRP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126163"/>
            <a:ext cx="609600" cy="655320"/>
          </a:xfrm>
          <a:prstGeom prst="rect">
            <a:avLst/>
          </a:prstGeom>
        </p:spPr>
      </p:pic>
    </p:spTree>
    <p:extLst>
      <p:ext uri="{BB962C8B-B14F-4D97-AF65-F5344CB8AC3E}">
        <p14:creationId xmlns:p14="http://schemas.microsoft.com/office/powerpoint/2010/main" val="3108780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bg1"/>
            </a:gs>
            <a:gs pos="85000">
              <a:srgbClr val="CCA11B">
                <a:alpha val="31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540E75C-63C2-48DE-8041-19E2571A95E6}"/>
              </a:ext>
            </a:extLst>
          </p:cNvPr>
          <p:cNvSpPr>
            <a:spLocks noGrp="1"/>
          </p:cNvSpPr>
          <p:nvPr/>
        </p:nvSpPr>
        <p:spPr>
          <a:xfrm>
            <a:off x="457200" y="575662"/>
            <a:ext cx="8229600" cy="863671"/>
          </a:xfrm>
          <a:prstGeom prst="rect">
            <a:avLst/>
          </a:prstGeom>
        </p:spPr>
        <p:txBody>
          <a:bodyPr lIns="0" rIns="0" anchor="t">
            <a:normAutofit/>
          </a:bodyPr>
          <a:lstStyle>
            <a:lvl1pPr algn="ctr" defTabSz="457200" rtl="0" eaLnBrk="1" latinLnBrk="0" hangingPunct="1">
              <a:spcBef>
                <a:spcPct val="0"/>
              </a:spcBef>
              <a:buNone/>
              <a:defRPr sz="2700" b="1" kern="1200" cap="all" baseline="0">
                <a:solidFill>
                  <a:schemeClr val="tx1"/>
                </a:solidFill>
                <a:latin typeface="+mn-lt"/>
                <a:ea typeface="+mj-ea"/>
                <a:cs typeface="+mj-cs"/>
              </a:defRPr>
            </a:lvl1pPr>
          </a:lstStyle>
          <a:p>
            <a:pPr>
              <a:spcAft>
                <a:spcPts val="600"/>
              </a:spcAft>
            </a:pPr>
            <a:r>
              <a:rPr lang="en-US" sz="4400" i="1" spc="-100">
                <a:solidFill>
                  <a:srgbClr val="00365E"/>
                </a:solidFill>
                <a:latin typeface="+mj-lt"/>
              </a:rPr>
              <a:t>Meaning-Based</a:t>
            </a:r>
            <a:r>
              <a:rPr lang="en-US" sz="4400" b="1" i="1" kern="1200" spc="-100">
                <a:solidFill>
                  <a:srgbClr val="00365E"/>
                </a:solidFill>
                <a:latin typeface="+mj-lt"/>
                <a:ea typeface="+mj-ea"/>
                <a:cs typeface="+mj-cs"/>
              </a:rPr>
              <a:t> Competencies</a:t>
            </a:r>
          </a:p>
        </p:txBody>
      </p:sp>
      <p:sp>
        <p:nvSpPr>
          <p:cNvPr id="2" name="Text Placeholder 1">
            <a:extLst>
              <a:ext uri="{FF2B5EF4-FFF2-40B4-BE49-F238E27FC236}">
                <a16:creationId xmlns:a16="http://schemas.microsoft.com/office/drawing/2014/main" id="{4ED6CD3E-8290-42A0-8E74-BC70590431B1}"/>
              </a:ext>
            </a:extLst>
          </p:cNvPr>
          <p:cNvSpPr>
            <a:spLocks noGrp="1"/>
          </p:cNvSpPr>
          <p:nvPr/>
        </p:nvSpPr>
        <p:spPr>
          <a:xfrm>
            <a:off x="457200" y="1600200"/>
            <a:ext cx="8229600" cy="4525963"/>
          </a:xfrm>
          <a:prstGeom prst="rect">
            <a:avLst/>
          </a:prstGeom>
        </p:spPr>
        <p:txBody>
          <a:bodyPr lIns="0" rIns="0" anchor="t">
            <a:normAutofit/>
          </a:bodyPr>
          <a:lstStyle>
            <a:lvl1pPr marL="0" indent="0" algn="just" defTabSz="457200" rtl="0" eaLnBrk="1" latinLnBrk="0" hangingPunct="1">
              <a:lnSpc>
                <a:spcPct val="100000"/>
              </a:lnSpc>
              <a:spcBef>
                <a:spcPts val="1800"/>
              </a:spcBef>
              <a:buFont typeface="Arial"/>
              <a:buNone/>
              <a:defRPr sz="1200" kern="1200">
                <a:solidFill>
                  <a:schemeClr val="tx1"/>
                </a:solidFill>
                <a:latin typeface="+mn-lt"/>
                <a:ea typeface="+mn-ea"/>
                <a:cs typeface="+mn-cs"/>
              </a:defRPr>
            </a:lvl1pPr>
            <a:lvl2pPr marL="342900" indent="0" algn="l" defTabSz="457200" rtl="0" eaLnBrk="1" latinLnBrk="0" hangingPunct="1">
              <a:spcBef>
                <a:spcPct val="20000"/>
              </a:spcBef>
              <a:buFont typeface="Arial"/>
              <a:buNone/>
              <a:defRPr sz="1050" kern="1200">
                <a:solidFill>
                  <a:schemeClr val="tx1"/>
                </a:solidFill>
                <a:latin typeface="+mn-lt"/>
                <a:ea typeface="+mn-ea"/>
                <a:cs typeface="+mn-cs"/>
              </a:defRPr>
            </a:lvl2pPr>
            <a:lvl3pPr marL="685800" indent="0" algn="l" defTabSz="457200" rtl="0" eaLnBrk="1" latinLnBrk="0" hangingPunct="1">
              <a:spcBef>
                <a:spcPct val="20000"/>
              </a:spcBef>
              <a:buFont typeface="Arial"/>
              <a:buNone/>
              <a:defRPr sz="900" kern="1200">
                <a:solidFill>
                  <a:schemeClr val="tx1"/>
                </a:solidFill>
                <a:latin typeface="+mn-lt"/>
                <a:ea typeface="+mn-ea"/>
                <a:cs typeface="+mn-cs"/>
              </a:defRPr>
            </a:lvl3pPr>
            <a:lvl4pPr marL="1028700" indent="0" algn="l" defTabSz="457200" rtl="0" eaLnBrk="1" latinLnBrk="0" hangingPunct="1">
              <a:spcBef>
                <a:spcPct val="20000"/>
              </a:spcBef>
              <a:buFont typeface="Arial"/>
              <a:buNone/>
              <a:defRPr sz="750" kern="1200">
                <a:solidFill>
                  <a:schemeClr val="tx1"/>
                </a:solidFill>
                <a:latin typeface="+mn-lt"/>
                <a:ea typeface="+mn-ea"/>
                <a:cs typeface="+mn-cs"/>
              </a:defRPr>
            </a:lvl4pPr>
            <a:lvl5pPr marL="1371600" indent="0" algn="l" defTabSz="457200" rtl="0" eaLnBrk="1" latinLnBrk="0" hangingPunct="1">
              <a:spcBef>
                <a:spcPct val="20000"/>
              </a:spcBef>
              <a:buFont typeface="Arial"/>
              <a:buNone/>
              <a:defRPr sz="750" kern="1200">
                <a:solidFill>
                  <a:schemeClr val="tx1"/>
                </a:solidFill>
                <a:latin typeface="+mn-lt"/>
                <a:ea typeface="+mn-ea"/>
                <a:cs typeface="+mn-cs"/>
              </a:defRPr>
            </a:lvl5pPr>
            <a:lvl6pPr marL="1714500" indent="0" algn="l" defTabSz="457200" rtl="0" eaLnBrk="1" latinLnBrk="0" hangingPunct="1">
              <a:spcBef>
                <a:spcPct val="20000"/>
              </a:spcBef>
              <a:buFont typeface="Arial"/>
              <a:buNone/>
              <a:defRPr sz="750" kern="1200">
                <a:solidFill>
                  <a:schemeClr val="tx1"/>
                </a:solidFill>
                <a:latin typeface="+mn-lt"/>
                <a:ea typeface="+mn-ea"/>
                <a:cs typeface="+mn-cs"/>
              </a:defRPr>
            </a:lvl6pPr>
            <a:lvl7pPr marL="2057400" indent="0" algn="l" defTabSz="457200" rtl="0" eaLnBrk="1" latinLnBrk="0" hangingPunct="1">
              <a:spcBef>
                <a:spcPct val="20000"/>
              </a:spcBef>
              <a:buFont typeface="Arial"/>
              <a:buNone/>
              <a:defRPr sz="750" kern="1200">
                <a:solidFill>
                  <a:schemeClr val="tx1"/>
                </a:solidFill>
                <a:latin typeface="+mn-lt"/>
                <a:ea typeface="+mn-ea"/>
                <a:cs typeface="+mn-cs"/>
              </a:defRPr>
            </a:lvl7pPr>
            <a:lvl8pPr marL="2400300" indent="0" algn="l" defTabSz="457200" rtl="0" eaLnBrk="1" latinLnBrk="0" hangingPunct="1">
              <a:spcBef>
                <a:spcPct val="20000"/>
              </a:spcBef>
              <a:buFont typeface="Arial"/>
              <a:buNone/>
              <a:defRPr sz="750" kern="1200">
                <a:solidFill>
                  <a:schemeClr val="tx1"/>
                </a:solidFill>
                <a:latin typeface="+mn-lt"/>
                <a:ea typeface="+mn-ea"/>
                <a:cs typeface="+mn-cs"/>
              </a:defRPr>
            </a:lvl8pPr>
            <a:lvl9pPr marL="2743200" indent="0" algn="l" defTabSz="457200" rtl="0" eaLnBrk="1" latinLnBrk="0" hangingPunct="1">
              <a:spcBef>
                <a:spcPct val="20000"/>
              </a:spcBef>
              <a:buFont typeface="Arial"/>
              <a:buNone/>
              <a:defRPr sz="750" kern="1200">
                <a:solidFill>
                  <a:schemeClr val="tx1"/>
                </a:solidFill>
                <a:latin typeface="+mn-lt"/>
                <a:ea typeface="+mn-ea"/>
                <a:cs typeface="+mn-cs"/>
              </a:defRPr>
            </a:lvl9pPr>
          </a:lstStyle>
          <a:p>
            <a:pPr marL="213995" indent="-213995" algn="l">
              <a:spcBef>
                <a:spcPct val="20000"/>
              </a:spcBef>
              <a:buFont typeface="Arial,Sans-Serif"/>
              <a:buChar char="•"/>
            </a:pPr>
            <a:r>
              <a:rPr lang="en-US" sz="2500">
                <a:ea typeface="+mn-lt"/>
                <a:cs typeface="+mn-lt"/>
              </a:rPr>
              <a:t>Knowledge and vocabulary rich texts</a:t>
            </a:r>
          </a:p>
          <a:p>
            <a:pPr marL="213995" indent="-213995" algn="l">
              <a:spcBef>
                <a:spcPct val="20000"/>
              </a:spcBef>
              <a:buFont typeface="Arial,Sans-Serif"/>
              <a:buChar char="•"/>
            </a:pPr>
            <a:r>
              <a:rPr lang="en-US" sz="2500">
                <a:ea typeface="+mn-lt"/>
                <a:cs typeface="+mn-lt"/>
              </a:rPr>
              <a:t>Mindful and planned read aloud</a:t>
            </a:r>
          </a:p>
          <a:p>
            <a:pPr marL="213995" indent="-213995" algn="l">
              <a:spcBef>
                <a:spcPct val="20000"/>
              </a:spcBef>
              <a:buFont typeface="Arial,Sans-Serif"/>
              <a:buChar char="•"/>
            </a:pPr>
            <a:r>
              <a:rPr lang="en-US" sz="2500">
                <a:ea typeface="+mn-lt"/>
                <a:cs typeface="+mn-lt"/>
              </a:rPr>
              <a:t>Rich texts as a source of deep learning</a:t>
            </a:r>
          </a:p>
          <a:p>
            <a:pPr marL="213995" indent="-213995" algn="l">
              <a:spcBef>
                <a:spcPct val="20000"/>
              </a:spcBef>
              <a:buFont typeface="Arial,Sans-Serif"/>
              <a:buChar char="•"/>
            </a:pPr>
            <a:r>
              <a:rPr lang="en-US" sz="2500">
                <a:ea typeface="+mn-lt"/>
                <a:cs typeface="+mn-lt"/>
              </a:rPr>
              <a:t>Study of sentence structure</a:t>
            </a:r>
          </a:p>
          <a:p>
            <a:pPr marL="213995" indent="-213995" algn="l">
              <a:spcBef>
                <a:spcPct val="20000"/>
              </a:spcBef>
              <a:buFont typeface="Arial,Sans-Serif"/>
              <a:buChar char="•"/>
            </a:pPr>
            <a:r>
              <a:rPr lang="en-US" sz="2500">
                <a:ea typeface="+mn-lt"/>
                <a:cs typeface="+mn-lt"/>
              </a:rPr>
              <a:t>Complex text with scaffolding for understanding</a:t>
            </a:r>
          </a:p>
          <a:p>
            <a:pPr marL="213995" indent="-213995" algn="l">
              <a:spcBef>
                <a:spcPct val="20000"/>
              </a:spcBef>
              <a:buFont typeface="Arial,Sans-Serif"/>
              <a:buChar char="•"/>
            </a:pPr>
            <a:r>
              <a:rPr lang="en-US" sz="2500">
                <a:ea typeface="+mn-lt"/>
                <a:cs typeface="+mn-lt"/>
              </a:rPr>
              <a:t>Evidence-based writing</a:t>
            </a:r>
          </a:p>
          <a:p>
            <a:pPr marL="213995" indent="-213995" algn="l">
              <a:spcBef>
                <a:spcPct val="20000"/>
              </a:spcBef>
              <a:buFont typeface="Arial,Sans-Serif"/>
              <a:buChar char="•"/>
            </a:pPr>
            <a:r>
              <a:rPr lang="en-US" sz="2500">
                <a:ea typeface="+mn-lt"/>
                <a:cs typeface="+mn-lt"/>
              </a:rPr>
              <a:t>Volume of text (some choice)</a:t>
            </a:r>
          </a:p>
          <a:p>
            <a:pPr marL="213995" indent="-213995" algn="l">
              <a:spcBef>
                <a:spcPct val="20000"/>
              </a:spcBef>
              <a:buFont typeface="Arial,Sans-Serif"/>
              <a:buChar char="•"/>
            </a:pPr>
            <a:r>
              <a:rPr lang="en-US" sz="2500">
                <a:ea typeface="+mn-lt"/>
                <a:cs typeface="+mn-lt"/>
              </a:rPr>
              <a:t>50% informational text, 50% literary text</a:t>
            </a:r>
            <a:endParaRPr lang="en-US"/>
          </a:p>
        </p:txBody>
      </p:sp>
      <p:pic>
        <p:nvPicPr>
          <p:cNvPr id="4"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21363"/>
            <a:ext cx="609600" cy="609600"/>
          </a:xfrm>
          <a:prstGeom prst="rect">
            <a:avLst/>
          </a:prstGeom>
        </p:spPr>
      </p:pic>
    </p:spTree>
    <p:extLst>
      <p:ext uri="{BB962C8B-B14F-4D97-AF65-F5344CB8AC3E}">
        <p14:creationId xmlns:p14="http://schemas.microsoft.com/office/powerpoint/2010/main" val="846796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45C00377-489B-40EC-B059-26BDDD2E89B9}" type="slidenum">
              <a:rPr lang="en-US" smtClean="0"/>
              <a:pPr/>
              <a:t>6</a:t>
            </a:fld>
            <a:endParaRPr lang="en-US"/>
          </a:p>
        </p:txBody>
      </p:sp>
      <p:pic>
        <p:nvPicPr>
          <p:cNvPr id="3" name="Picture 2"/>
          <p:cNvPicPr>
            <a:picLocks noChangeAspect="1"/>
          </p:cNvPicPr>
          <p:nvPr/>
        </p:nvPicPr>
        <p:blipFill>
          <a:blip r:embed="rId5"/>
          <a:stretch>
            <a:fillRect/>
          </a:stretch>
        </p:blipFill>
        <p:spPr>
          <a:xfrm>
            <a:off x="218578" y="1189522"/>
            <a:ext cx="8706844" cy="3383882"/>
          </a:xfrm>
          <a:prstGeom prst="rect">
            <a:avLst/>
          </a:prstGeom>
        </p:spPr>
      </p:pic>
      <p:pic>
        <p:nvPicPr>
          <p:cNvPr id="4" name="Picture 3"/>
          <p:cNvPicPr>
            <a:picLocks noChangeAspect="1"/>
          </p:cNvPicPr>
          <p:nvPr/>
        </p:nvPicPr>
        <p:blipFill>
          <a:blip r:embed="rId6"/>
          <a:stretch>
            <a:fillRect/>
          </a:stretch>
        </p:blipFill>
        <p:spPr>
          <a:xfrm>
            <a:off x="7027112" y="5624513"/>
            <a:ext cx="1993565" cy="274344"/>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 y="5898857"/>
            <a:ext cx="609600" cy="609600"/>
          </a:xfrm>
          <a:prstGeom prst="rect">
            <a:avLst/>
          </a:prstGeom>
        </p:spPr>
      </p:pic>
    </p:spTree>
    <p:extLst>
      <p:ext uri="{BB962C8B-B14F-4D97-AF65-F5344CB8AC3E}">
        <p14:creationId xmlns:p14="http://schemas.microsoft.com/office/powerpoint/2010/main" val="2964389299"/>
      </p:ext>
    </p:extLst>
  </p:cSld>
  <p:clrMapOvr>
    <a:masterClrMapping/>
  </p:clrMapOvr>
  <mc:AlternateContent xmlns:mc="http://schemas.openxmlformats.org/markup-compatibility/2006" xmlns:p14="http://schemas.microsoft.com/office/powerpoint/2010/main">
    <mc:Choice Requires="p14">
      <p:transition spd="slow" p14:dur="2000" advTm="24300"/>
    </mc:Choice>
    <mc:Fallback xmlns="">
      <p:transition spd="slow" advTm="243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able, woman, holding, people&#10;&#10;Description generated with very high confidence">
            <a:extLst>
              <a:ext uri="{FF2B5EF4-FFF2-40B4-BE49-F238E27FC236}">
                <a16:creationId xmlns:a16="http://schemas.microsoft.com/office/drawing/2014/main" id="{E859984C-D401-48D1-9E4C-32716C2FEA05}"/>
              </a:ext>
            </a:extLst>
          </p:cNvPr>
          <p:cNvPicPr>
            <a:picLocks noChangeAspect="1"/>
          </p:cNvPicPr>
          <p:nvPr/>
        </p:nvPicPr>
        <p:blipFill>
          <a:blip r:embed="rId5"/>
          <a:stretch>
            <a:fillRect/>
          </a:stretch>
        </p:blipFill>
        <p:spPr>
          <a:xfrm>
            <a:off x="251852" y="2464173"/>
            <a:ext cx="2562225" cy="3543300"/>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4858F98A-8098-41EC-94D3-48CA79AD384A}"/>
              </a:ext>
            </a:extLst>
          </p:cNvPr>
          <p:cNvPicPr>
            <a:picLocks noChangeAspect="1"/>
          </p:cNvPicPr>
          <p:nvPr/>
        </p:nvPicPr>
        <p:blipFill>
          <a:blip r:embed="rId6"/>
          <a:stretch>
            <a:fillRect/>
          </a:stretch>
        </p:blipFill>
        <p:spPr>
          <a:xfrm>
            <a:off x="3798346" y="4348088"/>
            <a:ext cx="3594847" cy="1900107"/>
          </a:xfrm>
          <a:prstGeom prst="rect">
            <a:avLst/>
          </a:prstGeom>
        </p:spPr>
      </p:pic>
      <p:sp>
        <p:nvSpPr>
          <p:cNvPr id="8" name="TextBox 1">
            <a:extLst>
              <a:ext uri="{FF2B5EF4-FFF2-40B4-BE49-F238E27FC236}">
                <a16:creationId xmlns:a16="http://schemas.microsoft.com/office/drawing/2014/main" id="{1CA76261-B5F1-4D3B-B08E-65C0269C044E}"/>
              </a:ext>
            </a:extLst>
          </p:cNvPr>
          <p:cNvSpPr txBox="1"/>
          <p:nvPr/>
        </p:nvSpPr>
        <p:spPr>
          <a:xfrm>
            <a:off x="3035731" y="2353235"/>
            <a:ext cx="5991727"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RL.K.3 With prompting and support, identify characters, settings, and major events in a story.  RF.K.1a follow words from left to right, top to bottom, and page by page.  RF.K.4  Read emergent-reader texts with purpose and understanding.  SL.K.3  Ask and answer questions in order to seek help, get information, or clarify something that is not understood.</a:t>
            </a:r>
          </a:p>
        </p:txBody>
      </p:sp>
      <p:pic>
        <p:nvPicPr>
          <p:cNvPr id="9" name="Picture 9">
            <a:extLst>
              <a:ext uri="{FF2B5EF4-FFF2-40B4-BE49-F238E27FC236}">
                <a16:creationId xmlns:a16="http://schemas.microsoft.com/office/drawing/2014/main" id="{5444E1BB-7E0C-4B59-B61F-30343430D6C8}"/>
              </a:ext>
            </a:extLst>
          </p:cNvPr>
          <p:cNvPicPr>
            <a:picLocks noChangeAspect="1"/>
          </p:cNvPicPr>
          <p:nvPr/>
        </p:nvPicPr>
        <p:blipFill>
          <a:blip r:embed="rId7"/>
          <a:stretch>
            <a:fillRect/>
          </a:stretch>
        </p:blipFill>
        <p:spPr>
          <a:xfrm>
            <a:off x="356627" y="2162735"/>
            <a:ext cx="1743075" cy="381000"/>
          </a:xfrm>
          <a:prstGeom prst="rect">
            <a:avLst/>
          </a:prstGeom>
        </p:spPr>
      </p:pic>
      <p:pic>
        <p:nvPicPr>
          <p:cNvPr id="10"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4188" y="6007473"/>
            <a:ext cx="609600" cy="609600"/>
          </a:xfrm>
          <a:prstGeom prst="rect">
            <a:avLst/>
          </a:prstGeom>
        </p:spPr>
      </p:pic>
      <p:sp>
        <p:nvSpPr>
          <p:cNvPr id="11" name="Title 10"/>
          <p:cNvSpPr>
            <a:spLocks noGrp="1"/>
          </p:cNvSpPr>
          <p:nvPr>
            <p:ph type="title"/>
          </p:nvPr>
        </p:nvSpPr>
        <p:spPr/>
        <p:txBody>
          <a:bodyPr/>
          <a:lstStyle/>
          <a:p>
            <a:r>
              <a:rPr lang="en-US" dirty="0"/>
              <a:t>Kindergarten Unit 7 TRS</a:t>
            </a:r>
            <a:br>
              <a:rPr lang="en-US" dirty="0"/>
            </a:br>
            <a:r>
              <a:rPr lang="en-US" dirty="0"/>
              <a:t>Shared Reading Lesson, pg. 27 </a:t>
            </a:r>
          </a:p>
        </p:txBody>
      </p:sp>
    </p:spTree>
    <p:extLst>
      <p:ext uri="{BB962C8B-B14F-4D97-AF65-F5344CB8AC3E}">
        <p14:creationId xmlns:p14="http://schemas.microsoft.com/office/powerpoint/2010/main" val="1847834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6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48139" y="2030927"/>
            <a:ext cx="3348628" cy="4651182"/>
          </a:xfrm>
          <a:prstGeom prst="rect">
            <a:avLst/>
          </a:prstGeom>
        </p:spPr>
      </p:pic>
      <p:pic>
        <p:nvPicPr>
          <p:cNvPr id="4" name="Picture 3"/>
          <p:cNvPicPr>
            <a:picLocks noChangeAspect="1"/>
          </p:cNvPicPr>
          <p:nvPr/>
        </p:nvPicPr>
        <p:blipFill>
          <a:blip r:embed="rId6"/>
          <a:stretch>
            <a:fillRect/>
          </a:stretch>
        </p:blipFill>
        <p:spPr>
          <a:xfrm>
            <a:off x="4236720" y="1701831"/>
            <a:ext cx="3445943" cy="4063938"/>
          </a:xfrm>
          <a:prstGeom prst="rect">
            <a:avLst/>
          </a:prstGeom>
        </p:spPr>
      </p:pic>
      <p:pic>
        <p:nvPicPr>
          <p:cNvPr id="5" name="Picture 4"/>
          <p:cNvPicPr>
            <a:picLocks noChangeAspect="1"/>
          </p:cNvPicPr>
          <p:nvPr/>
        </p:nvPicPr>
        <p:blipFill>
          <a:blip r:embed="rId7"/>
          <a:stretch>
            <a:fillRect/>
          </a:stretch>
        </p:blipFill>
        <p:spPr>
          <a:xfrm>
            <a:off x="777165" y="1690318"/>
            <a:ext cx="1737511" cy="370364"/>
          </a:xfrm>
          <a:prstGeom prst="rect">
            <a:avLst/>
          </a:prstGeom>
        </p:spPr>
      </p:pic>
      <p:pic>
        <p:nvPicPr>
          <p:cNvPr id="6" name="Picture 5"/>
          <p:cNvPicPr>
            <a:picLocks noChangeAspect="1"/>
          </p:cNvPicPr>
          <p:nvPr/>
        </p:nvPicPr>
        <p:blipFill>
          <a:blip r:embed="rId8"/>
          <a:stretch>
            <a:fillRect/>
          </a:stretch>
        </p:blipFill>
        <p:spPr>
          <a:xfrm>
            <a:off x="0" y="518988"/>
            <a:ext cx="9633188" cy="1401251"/>
          </a:xfrm>
          <a:prstGeom prst="rect">
            <a:avLst/>
          </a:prstGeom>
        </p:spPr>
      </p:pic>
      <p:pic>
        <p:nvPicPr>
          <p:cNvPr id="7"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3320" y="5913120"/>
            <a:ext cx="609600" cy="609600"/>
          </a:xfrm>
          <a:prstGeom prst="rect">
            <a:avLst/>
          </a:prstGeom>
        </p:spPr>
      </p:pic>
    </p:spTree>
    <p:extLst>
      <p:ext uri="{BB962C8B-B14F-4D97-AF65-F5344CB8AC3E}">
        <p14:creationId xmlns:p14="http://schemas.microsoft.com/office/powerpoint/2010/main" val="56423171"/>
      </p:ext>
    </p:extLst>
  </p:cSld>
  <p:clrMapOvr>
    <a:masterClrMapping/>
  </p:clrMapOvr>
  <mc:AlternateContent xmlns:mc="http://schemas.openxmlformats.org/markup-compatibility/2006" xmlns:p14="http://schemas.microsoft.com/office/powerpoint/2010/main">
    <mc:Choice Requires="p14">
      <p:transition spd="slow" p14:dur="2000" advTm="50273"/>
    </mc:Choice>
    <mc:Fallback xmlns="">
      <p:transition spd="slow" advTm="502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5E05-1DBF-4A3C-8D42-E7F8DEFDE484}"/>
              </a:ext>
            </a:extLst>
          </p:cNvPr>
          <p:cNvSpPr>
            <a:spLocks noGrp="1"/>
          </p:cNvSpPr>
          <p:nvPr>
            <p:ph type="title"/>
          </p:nvPr>
        </p:nvSpPr>
        <p:spPr/>
        <p:txBody>
          <a:bodyPr anchor="t"/>
          <a:lstStyle/>
          <a:p>
            <a:r>
              <a:rPr lang="en-US" dirty="0">
                <a:ea typeface="+mj-lt"/>
                <a:cs typeface="+mj-lt"/>
              </a:rPr>
              <a:t>Now what?</a:t>
            </a:r>
          </a:p>
          <a:p>
            <a:endParaRPr lang="en-US" dirty="0">
              <a:cs typeface="Calibri"/>
            </a:endParaRPr>
          </a:p>
        </p:txBody>
      </p:sp>
      <p:sp>
        <p:nvSpPr>
          <p:cNvPr id="3" name="Content Placeholder 2">
            <a:extLst>
              <a:ext uri="{FF2B5EF4-FFF2-40B4-BE49-F238E27FC236}">
                <a16:creationId xmlns:a16="http://schemas.microsoft.com/office/drawing/2014/main" id="{1D6FD22C-A341-402B-B9EE-A09BF22202DB}"/>
              </a:ext>
            </a:extLst>
          </p:cNvPr>
          <p:cNvSpPr>
            <a:spLocks noGrp="1"/>
          </p:cNvSpPr>
          <p:nvPr>
            <p:ph idx="1"/>
          </p:nvPr>
        </p:nvSpPr>
        <p:spPr>
          <a:xfrm>
            <a:off x="493059" y="1931894"/>
            <a:ext cx="8229600" cy="4525963"/>
          </a:xfrm>
        </p:spPr>
        <p:txBody>
          <a:bodyPr anchor="t"/>
          <a:lstStyle/>
          <a:p>
            <a:r>
              <a:rPr lang="en-US" dirty="0">
                <a:solidFill>
                  <a:schemeClr val="tx1"/>
                </a:solidFill>
                <a:ea typeface="+mn-lt"/>
                <a:cs typeface="+mn-lt"/>
              </a:rPr>
              <a:t>What might this text, </a:t>
            </a:r>
            <a:r>
              <a:rPr lang="en-US" i="1" dirty="0">
                <a:solidFill>
                  <a:schemeClr val="tx1"/>
                </a:solidFill>
                <a:ea typeface="+mn-lt"/>
                <a:cs typeface="+mn-lt"/>
              </a:rPr>
              <a:t>A Late Thanksgiving </a:t>
            </a:r>
            <a:r>
              <a:rPr lang="en-US" dirty="0">
                <a:solidFill>
                  <a:schemeClr val="tx1"/>
                </a:solidFill>
                <a:ea typeface="+mn-lt"/>
                <a:cs typeface="+mn-lt"/>
              </a:rPr>
              <a:t>be best suited for--- teaching </a:t>
            </a:r>
            <a:r>
              <a:rPr lang="en-US" u="sng" dirty="0">
                <a:solidFill>
                  <a:schemeClr val="tx1"/>
                </a:solidFill>
                <a:ea typeface="+mn-lt"/>
                <a:cs typeface="+mn-lt"/>
              </a:rPr>
              <a:t>skills-based</a:t>
            </a:r>
            <a:r>
              <a:rPr lang="en-US" dirty="0">
                <a:solidFill>
                  <a:schemeClr val="tx1"/>
                </a:solidFill>
                <a:ea typeface="+mn-lt"/>
                <a:cs typeface="+mn-lt"/>
              </a:rPr>
              <a:t> or </a:t>
            </a:r>
            <a:r>
              <a:rPr lang="en-US" u="sng" dirty="0">
                <a:solidFill>
                  <a:schemeClr val="tx1"/>
                </a:solidFill>
                <a:ea typeface="+mn-lt"/>
                <a:cs typeface="+mn-lt"/>
              </a:rPr>
              <a:t>meaning-based</a:t>
            </a:r>
            <a:r>
              <a:rPr lang="en-US" dirty="0">
                <a:solidFill>
                  <a:schemeClr val="tx1"/>
                </a:solidFill>
                <a:ea typeface="+mn-lt"/>
                <a:cs typeface="+mn-lt"/>
              </a:rPr>
              <a:t> competencies?</a:t>
            </a:r>
          </a:p>
          <a:p>
            <a:pPr marL="0" indent="0">
              <a:buNone/>
            </a:pPr>
            <a:endParaRPr lang="en-US" dirty="0">
              <a:solidFill>
                <a:schemeClr val="tx1"/>
              </a:solidFill>
              <a:ea typeface="+mn-lt"/>
              <a:cs typeface="+mn-lt"/>
            </a:endParaRPr>
          </a:p>
          <a:p>
            <a:r>
              <a:rPr lang="en-US" dirty="0">
                <a:solidFill>
                  <a:schemeClr val="tx1"/>
                </a:solidFill>
                <a:ea typeface="+mn-lt"/>
                <a:cs typeface="+mn-lt"/>
              </a:rPr>
              <a:t>Based on the purpose you identified in the text, is there anything you could bolster or remove to get at the purpose and allow students enough practice time? </a:t>
            </a:r>
            <a:endParaRPr lang="en-US" dirty="0">
              <a:solidFill>
                <a:schemeClr val="tx1"/>
              </a:solidFill>
            </a:endParaRPr>
          </a:p>
        </p:txBody>
      </p:sp>
      <p:pic>
        <p:nvPicPr>
          <p:cNvPr id="5"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059" y="6153057"/>
            <a:ext cx="609600" cy="609600"/>
          </a:xfrm>
          <a:prstGeom prst="rect">
            <a:avLst/>
          </a:prstGeom>
        </p:spPr>
      </p:pic>
    </p:spTree>
    <p:extLst>
      <p:ext uri="{BB962C8B-B14F-4D97-AF65-F5344CB8AC3E}">
        <p14:creationId xmlns:p14="http://schemas.microsoft.com/office/powerpoint/2010/main" val="3696458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674C978AECE4C9268BE547C9A8127" ma:contentTypeVersion="6" ma:contentTypeDescription="Create a new document." ma:contentTypeScope="" ma:versionID="33a414fb74d54cc1ae38cb3ea5c0bde3">
  <xsd:schema xmlns:xsd="http://www.w3.org/2001/XMLSchema" xmlns:xs="http://www.w3.org/2001/XMLSchema" xmlns:p="http://schemas.microsoft.com/office/2006/metadata/properties" xmlns:ns2="67c504cf-3c83-4c84-b3fa-89fd15750946" xmlns:ns3="daf5a2c3-0339-46f3-9fd2-b3880ac76a25" targetNamespace="http://schemas.microsoft.com/office/2006/metadata/properties" ma:root="true" ma:fieldsID="d13f907bcc64f4496234de2a90709f26" ns2:_="" ns3:_="">
    <xsd:import namespace="67c504cf-3c83-4c84-b3fa-89fd15750946"/>
    <xsd:import namespace="daf5a2c3-0339-46f3-9fd2-b3880ac76a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504cf-3c83-4c84-b3fa-89fd15750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f5a2c3-0339-46f3-9fd2-b3880ac76a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af5a2c3-0339-46f3-9fd2-b3880ac76a25">
      <UserInfo>
        <DisplayName>Mcleod, Chelsea</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E7E90-C0F9-4E73-9944-BFEA7EF8A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504cf-3c83-4c84-b3fa-89fd15750946"/>
    <ds:schemaRef ds:uri="daf5a2c3-0339-46f3-9fd2-b3880ac76a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632918-2C0A-45C5-AD0E-5B791768C825}">
  <ds:schemaRefs>
    <ds:schemaRef ds:uri="http://schemas.microsoft.com/office/2006/metadata/properties"/>
    <ds:schemaRef ds:uri="http://schemas.microsoft.com/office/infopath/2007/PartnerControls"/>
    <ds:schemaRef ds:uri="daf5a2c3-0339-46f3-9fd2-b3880ac76a25"/>
  </ds:schemaRefs>
</ds:datastoreItem>
</file>

<file path=customXml/itemProps3.xml><?xml version="1.0" encoding="utf-8"?>
<ds:datastoreItem xmlns:ds="http://schemas.openxmlformats.org/officeDocument/2006/customXml" ds:itemID="{91253B74-85CD-442F-B289-463692BA6A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TotalTime>
  <Words>1232</Words>
  <Application>Microsoft Office PowerPoint</Application>
  <PresentationFormat>On-screen Show (4:3)</PresentationFormat>
  <Paragraphs>75</Paragraphs>
  <Slides>15</Slides>
  <Notes>14</Notes>
  <HiddenSlides>0</HiddenSlides>
  <MMClips>14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How will you prioritize your time with Benchmark Advance?</vt:lpstr>
      <vt:lpstr>Intentionally sequenced questions and tasks shift the lift so students are doing more of the work of the lesson. . .  but which parts of the lesson are most critical?</vt:lpstr>
      <vt:lpstr>PowerPoint Presentation</vt:lpstr>
      <vt:lpstr>PowerPoint Presentation</vt:lpstr>
      <vt:lpstr>PowerPoint Presentation</vt:lpstr>
      <vt:lpstr>PowerPoint Presentation</vt:lpstr>
      <vt:lpstr>Kindergarten Unit 7 TRS Shared Reading Lesson, pg. 27 </vt:lpstr>
      <vt:lpstr>PowerPoint Presentation</vt:lpstr>
      <vt:lpstr>Now what? </vt:lpstr>
      <vt:lpstr>Kindergarten Unit 7 TRS Extended Read 1 Mini-Lesson, pg. 59 </vt:lpstr>
      <vt:lpstr>PowerPoint Presentation</vt:lpstr>
      <vt:lpstr>PowerPoint Presentation</vt:lpstr>
      <vt:lpstr>PowerPoint Presentation</vt:lpstr>
      <vt:lpstr>PowerPoint Presentation</vt:lpstr>
      <vt:lpstr>Thank you for your time!</vt:lpstr>
    </vt:vector>
  </TitlesOfParts>
  <Company>Washoe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Mulvenon</dc:creator>
  <cp:lastModifiedBy>Edgington, Kacey</cp:lastModifiedBy>
  <cp:revision>24</cp:revision>
  <dcterms:created xsi:type="dcterms:W3CDTF">2010-12-21T00:17:51Z</dcterms:created>
  <dcterms:modified xsi:type="dcterms:W3CDTF">2020-04-06T22:07:07Z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0x010100787674C978AECE4C9268BE547C9A8127</vt:lpwstr>
  </property>
</Properties>
</file>